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7"/>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0.xml"/></Relationships>
</file>

<file path=ppt/slides/_rels/slide10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63.jpeg"/><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63.jpeg"/><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63.jpeg"/><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20.xml"/><Relationship Id="rId4" Type="http://schemas.openxmlformats.org/officeDocument/2006/relationships/image" Target="../media/image98.png"/></Relationships>
</file>

<file path=ppt/slides/_rels/slide11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3" name="009-israel-blank-maps.jpg"/>
          <p:cNvGrpSpPr/>
          <p:nvPr/>
        </p:nvGrpSpPr>
        <p:grpSpPr>
          <a:xfrm>
            <a:off x="5643230" y="981277"/>
            <a:ext cx="6891935" cy="7204134"/>
            <a:chOff x="0" y="0"/>
            <a:chExt cx="6891933" cy="7204132"/>
          </a:xfrm>
        </p:grpSpPr>
        <p:pic>
          <p:nvPicPr>
            <p:cNvPr id="372" name="009-israel-blank-maps.jpg" descr="009-israel-blank-maps.jpg"/>
            <p:cNvPicPr>
              <a:picLocks noChangeAspect="1"/>
            </p:cNvPicPr>
            <p:nvPr/>
          </p:nvPicPr>
          <p:blipFill>
            <a:blip r:embed="rId2"/>
            <a:srcRect l="41435" t="474" r="26011" b="54113"/>
            <a:stretch>
              <a:fillRect/>
            </a:stretch>
          </p:blipFill>
          <p:spPr>
            <a:xfrm>
              <a:off x="76200" y="63500"/>
              <a:ext cx="6752234" cy="7064433"/>
            </a:xfrm>
            <a:prstGeom prst="rect">
              <a:avLst/>
            </a:prstGeom>
            <a:ln>
              <a:noFill/>
            </a:ln>
            <a:effectLst/>
          </p:spPr>
        </p:pic>
        <p:pic>
          <p:nvPicPr>
            <p:cNvPr id="371" name="009-israel-blank-maps.jpg" descr="009-israel-blank-maps.jpg"/>
            <p:cNvPicPr>
              <a:picLocks/>
            </p:cNvPicPr>
            <p:nvPr/>
          </p:nvPicPr>
          <p:blipFill>
            <a:blip r:embed="rId3"/>
            <a:stretch>
              <a:fillRect/>
            </a:stretch>
          </p:blipFill>
          <p:spPr>
            <a:xfrm>
              <a:off x="-1" y="-1"/>
              <a:ext cx="6891935" cy="7204134"/>
            </a:xfrm>
            <a:prstGeom prst="rect">
              <a:avLst/>
            </a:prstGeom>
            <a:effectLst/>
          </p:spPr>
        </p:pic>
      </p:grpSp>
      <p:sp>
        <p:nvSpPr>
          <p:cNvPr id="374" name="shiloh"/>
          <p:cNvSpPr txBox="1"/>
          <p:nvPr/>
        </p:nvSpPr>
        <p:spPr>
          <a:xfrm>
            <a:off x="7584833" y="1917809"/>
            <a:ext cx="136174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shiloh</a:t>
            </a:r>
          </a:p>
        </p:txBody>
      </p:sp>
      <p:sp>
        <p:nvSpPr>
          <p:cNvPr id="375" name="ramah"/>
          <p:cNvSpPr txBox="1"/>
          <p:nvPr/>
        </p:nvSpPr>
        <p:spPr>
          <a:xfrm>
            <a:off x="6956867" y="4647251"/>
            <a:ext cx="1343200"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ramah</a:t>
            </a:r>
          </a:p>
        </p:txBody>
      </p:sp>
      <p:sp>
        <p:nvSpPr>
          <p:cNvPr id="376" name="jordan"/>
          <p:cNvSpPr txBox="1"/>
          <p:nvPr/>
        </p:nvSpPr>
        <p:spPr>
          <a:xfrm rot="16392854">
            <a:off x="9973754" y="3479870"/>
            <a:ext cx="2044899" cy="6200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600">
                <a:solidFill>
                  <a:srgbClr val="000000"/>
                </a:solidFill>
              </a:defRPr>
            </a:lvl1pPr>
          </a:lstStyle>
          <a:p>
            <a:r>
              <a:t>jordan</a:t>
            </a:r>
          </a:p>
        </p:txBody>
      </p:sp>
      <p:sp>
        <p:nvSpPr>
          <p:cNvPr id="377" name="bethel"/>
          <p:cNvSpPr txBox="1"/>
          <p:nvPr/>
        </p:nvSpPr>
        <p:spPr>
          <a:xfrm>
            <a:off x="6910916" y="3767776"/>
            <a:ext cx="143510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bethel</a:t>
            </a:r>
          </a:p>
        </p:txBody>
      </p:sp>
      <p:sp>
        <p:nvSpPr>
          <p:cNvPr id="378" name="jebus"/>
          <p:cNvSpPr txBox="1"/>
          <p:nvPr/>
        </p:nvSpPr>
        <p:spPr>
          <a:xfrm>
            <a:off x="7020795" y="5966078"/>
            <a:ext cx="1215344"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jebus</a:t>
            </a:r>
          </a:p>
        </p:txBody>
      </p:sp>
      <p:sp>
        <p:nvSpPr>
          <p:cNvPr id="379" name="bethlehem"/>
          <p:cNvSpPr txBox="1"/>
          <p:nvPr/>
        </p:nvSpPr>
        <p:spPr>
          <a:xfrm>
            <a:off x="6544036" y="6413609"/>
            <a:ext cx="216886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bethlehem</a:t>
            </a:r>
          </a:p>
        </p:txBody>
      </p:sp>
      <p:sp>
        <p:nvSpPr>
          <p:cNvPr id="380" name="gilgal"/>
          <p:cNvSpPr txBox="1"/>
          <p:nvPr/>
        </p:nvSpPr>
        <p:spPr>
          <a:xfrm>
            <a:off x="9271777" y="4503317"/>
            <a:ext cx="136158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
        <p:nvSpPr>
          <p:cNvPr id="381" name="Hannah lived in Ramah (1 Sa. 1:19), which is about six miles north of Jerusalem (Jebus in that day).…"/>
          <p:cNvSpPr txBox="1"/>
          <p:nvPr/>
        </p:nvSpPr>
        <p:spPr>
          <a:xfrm>
            <a:off x="1134385" y="888966"/>
            <a:ext cx="4060866" cy="73887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a:lnSpc>
                <a:spcPct val="110000"/>
              </a:lnSpc>
              <a:defRPr cap="none">
                <a:solidFill>
                  <a:srgbClr val="94E3FE"/>
                </a:solidFill>
              </a:defRPr>
            </a:pPr>
            <a:r>
              <a:t>Hannah lived in Ramah (1 Sa. 1:19), which is about six miles north of Jerusalem (Jebus in that day). </a:t>
            </a:r>
          </a:p>
          <a:p>
            <a:pPr algn="l">
              <a:lnSpc>
                <a:spcPct val="110000"/>
              </a:lnSpc>
              <a:defRPr cap="none">
                <a:solidFill>
                  <a:srgbClr val="94E3FE"/>
                </a:solidFill>
              </a:defRPr>
            </a:pPr>
            <a:endParaRPr/>
          </a:p>
          <a:p>
            <a:pPr algn="l">
              <a:lnSpc>
                <a:spcPct val="110000"/>
              </a:lnSpc>
              <a:defRPr cap="none">
                <a:solidFill>
                  <a:srgbClr val="94E3FE"/>
                </a:solidFill>
              </a:defRPr>
            </a:pPr>
            <a:r>
              <a:t>Every year she went with her husband, Elkanah, to worship at the Tabernacle in Shiloh, which was about 12 miles north of Ramah.</a:t>
            </a: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 name="As we have seen, Saul lived in Gibeah. It is mentioned 12 times in 1 Samuel. It was here that he had his palace, and it was in this palace that David played the harp to calm Saul’s spirit and Saul tried to kill David with a spear."/>
          <p:cNvSpPr txBox="1"/>
          <p:nvPr/>
        </p:nvSpPr>
        <p:spPr>
          <a:xfrm>
            <a:off x="1000415" y="1381864"/>
            <a:ext cx="4194582" cy="7346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As we have seen, Saul lived in Gibeah. It is mentioned 12 times in 1 Samuel. It was here that he had his palace, and it was in this palace that David played the harp to calm Saul’s spirit and Saul tried to kill David with a spear. </a:t>
            </a:r>
          </a:p>
        </p:txBody>
      </p:sp>
      <p:grpSp>
        <p:nvGrpSpPr>
          <p:cNvPr id="867" name="009-israel-blank-maps.jpg"/>
          <p:cNvGrpSpPr/>
          <p:nvPr/>
        </p:nvGrpSpPr>
        <p:grpSpPr>
          <a:xfrm>
            <a:off x="6031508" y="1414377"/>
            <a:ext cx="6301220" cy="5816914"/>
            <a:chOff x="0" y="0"/>
            <a:chExt cx="6301219" cy="5816913"/>
          </a:xfrm>
        </p:grpSpPr>
        <p:pic>
          <p:nvPicPr>
            <p:cNvPr id="866" name="009-israel-blank-maps.jpg" descr="009-israel-blank-maps.jpg"/>
            <p:cNvPicPr>
              <a:picLocks noChangeAspect="1"/>
            </p:cNvPicPr>
            <p:nvPr/>
          </p:nvPicPr>
          <p:blipFill>
            <a:blip r:embed="rId2"/>
            <a:srcRect l="43444" t="12097" r="33129" b="59124"/>
            <a:stretch>
              <a:fillRect/>
            </a:stretch>
          </p:blipFill>
          <p:spPr>
            <a:xfrm>
              <a:off x="76200" y="63500"/>
              <a:ext cx="6161520" cy="5677214"/>
            </a:xfrm>
            <a:prstGeom prst="rect">
              <a:avLst/>
            </a:prstGeom>
            <a:ln>
              <a:noFill/>
            </a:ln>
            <a:effectLst/>
          </p:spPr>
        </p:pic>
        <p:pic>
          <p:nvPicPr>
            <p:cNvPr id="865" name="009-israel-blank-maps.jpg" descr="009-israel-blank-maps.jpg"/>
            <p:cNvPicPr>
              <a:picLocks/>
            </p:cNvPicPr>
            <p:nvPr/>
          </p:nvPicPr>
          <p:blipFill>
            <a:blip r:embed="rId3"/>
            <a:stretch>
              <a:fillRect/>
            </a:stretch>
          </p:blipFill>
          <p:spPr>
            <a:xfrm>
              <a:off x="-1" y="-1"/>
              <a:ext cx="6301221" cy="5816915"/>
            </a:xfrm>
            <a:prstGeom prst="rect">
              <a:avLst/>
            </a:prstGeom>
            <a:effectLst/>
          </p:spPr>
        </p:pic>
      </p:grpSp>
      <p:sp>
        <p:nvSpPr>
          <p:cNvPr id="868" name="gilgal"/>
          <p:cNvSpPr txBox="1"/>
          <p:nvPr/>
        </p:nvSpPr>
        <p:spPr>
          <a:xfrm>
            <a:off x="10178674" y="3312333"/>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gilgal</a:t>
            </a:r>
          </a:p>
        </p:txBody>
      </p:sp>
      <p:sp>
        <p:nvSpPr>
          <p:cNvPr id="869" name="dead sea"/>
          <p:cNvSpPr txBox="1"/>
          <p:nvPr/>
        </p:nvSpPr>
        <p:spPr>
          <a:xfrm>
            <a:off x="10773281" y="6143900"/>
            <a:ext cx="1701739" cy="9027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800">
                <a:solidFill>
                  <a:srgbClr val="000000"/>
                </a:solidFill>
              </a:defRPr>
            </a:lvl1pPr>
          </a:lstStyle>
          <a:p>
            <a:r>
              <a:t>dead sea</a:t>
            </a:r>
          </a:p>
        </p:txBody>
      </p:sp>
      <p:sp>
        <p:nvSpPr>
          <p:cNvPr id="870" name="jebus"/>
          <p:cNvSpPr txBox="1"/>
          <p:nvPr/>
        </p:nvSpPr>
        <p:spPr>
          <a:xfrm>
            <a:off x="6704332" y="552717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jebus</a:t>
            </a:r>
          </a:p>
        </p:txBody>
      </p:sp>
      <p:sp>
        <p:nvSpPr>
          <p:cNvPr id="871" name="GIBEAH"/>
          <p:cNvSpPr txBox="1"/>
          <p:nvPr/>
        </p:nvSpPr>
        <p:spPr>
          <a:xfrm>
            <a:off x="6853073" y="45931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800">
                <a:solidFill>
                  <a:srgbClr val="000000"/>
                </a:solidFill>
              </a:defRPr>
            </a:lvl1pPr>
          </a:lstStyle>
          <a:p>
            <a:r>
              <a:t>GIBEAH</a:t>
            </a:r>
          </a:p>
        </p:txBody>
      </p:sp>
      <p:sp>
        <p:nvSpPr>
          <p:cNvPr id="872" name="bethel"/>
          <p:cNvSpPr txBox="1"/>
          <p:nvPr/>
        </p:nvSpPr>
        <p:spPr>
          <a:xfrm>
            <a:off x="6437318" y="26739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bethel</a:t>
            </a:r>
          </a:p>
        </p:txBody>
      </p:sp>
      <p:sp>
        <p:nvSpPr>
          <p:cNvPr id="873" name="michmash"/>
          <p:cNvSpPr txBox="1"/>
          <p:nvPr/>
        </p:nvSpPr>
        <p:spPr>
          <a:xfrm>
            <a:off x="7264443" y="3168474"/>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michmash</a:t>
            </a:r>
          </a:p>
        </p:txBody>
      </p:sp>
      <p:sp>
        <p:nvSpPr>
          <p:cNvPr id="874" name="geba"/>
          <p:cNvSpPr txBox="1"/>
          <p:nvPr/>
        </p:nvSpPr>
        <p:spPr>
          <a:xfrm>
            <a:off x="6997894" y="3659098"/>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geba</a:t>
            </a:r>
          </a:p>
        </p:txBody>
      </p:sp>
      <p:sp>
        <p:nvSpPr>
          <p:cNvPr id="875" name="bethlehem"/>
          <p:cNvSpPr txBox="1"/>
          <p:nvPr/>
        </p:nvSpPr>
        <p:spPr>
          <a:xfrm>
            <a:off x="6777555" y="5894152"/>
            <a:ext cx="185277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bethlehem</a:t>
            </a:r>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 name="Artist’s reconstructive drawing of Saul’s fortress in Gibeah"/>
          <p:cNvSpPr txBox="1"/>
          <p:nvPr/>
        </p:nvSpPr>
        <p:spPr>
          <a:xfrm>
            <a:off x="2220329" y="7459390"/>
            <a:ext cx="8564142" cy="155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72516">
              <a:lnSpc>
                <a:spcPct val="110000"/>
              </a:lnSpc>
              <a:defRPr sz="3136" cap="none">
                <a:solidFill>
                  <a:srgbClr val="94E3FE"/>
                </a:solidFill>
              </a:defRPr>
            </a:lvl1pPr>
          </a:lstStyle>
          <a:p>
            <a:r>
              <a:t>Artist’s reconstructive drawing of Saul’s fortress in Gibeah</a:t>
            </a:r>
          </a:p>
        </p:txBody>
      </p:sp>
      <p:sp>
        <p:nvSpPr>
          <p:cNvPr id="878" name="bozez"/>
          <p:cNvSpPr txBox="1"/>
          <p:nvPr/>
        </p:nvSpPr>
        <p:spPr>
          <a:xfrm>
            <a:off x="5627563" y="4573544"/>
            <a:ext cx="1749674" cy="6319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bozez</a:t>
            </a:r>
          </a:p>
        </p:txBody>
      </p:sp>
      <p:sp>
        <p:nvSpPr>
          <p:cNvPr id="879" name="michmash"/>
          <p:cNvSpPr txBox="1"/>
          <p:nvPr/>
        </p:nvSpPr>
        <p:spPr>
          <a:xfrm>
            <a:off x="4342369" y="1947533"/>
            <a:ext cx="2768365" cy="631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michmash</a:t>
            </a:r>
          </a:p>
        </p:txBody>
      </p:sp>
      <p:pic>
        <p:nvPicPr>
          <p:cNvPr id="880" name="gibeah saul's palace archaeology-illustrated--26322.jpeg" descr="gibeah saul's palace archaeology-illustrated--26322.jpeg"/>
          <p:cNvPicPr>
            <a:picLocks noChangeAspect="1"/>
          </p:cNvPicPr>
          <p:nvPr/>
        </p:nvPicPr>
        <p:blipFill>
          <a:blip r:embed="rId2"/>
          <a:stretch>
            <a:fillRect/>
          </a:stretch>
        </p:blipFill>
        <p:spPr>
          <a:xfrm>
            <a:off x="1273150" y="620693"/>
            <a:ext cx="10458500" cy="6615002"/>
          </a:xfrm>
          <a:prstGeom prst="rect">
            <a:avLst/>
          </a:prstGeom>
          <a:ln w="12700">
            <a:miter lim="400000"/>
          </a:ln>
        </p:spPr>
      </p:pic>
      <p:sp>
        <p:nvSpPr>
          <p:cNvPr id="881" name="© Archaeology Illustrated"/>
          <p:cNvSpPr txBox="1"/>
          <p:nvPr/>
        </p:nvSpPr>
        <p:spPr>
          <a:xfrm>
            <a:off x="551389" y="6691658"/>
            <a:ext cx="5264559" cy="8593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54990">
              <a:lnSpc>
                <a:spcPct val="110000"/>
              </a:lnSpc>
              <a:defRPr sz="2470" b="0" cap="none">
                <a:solidFill>
                  <a:srgbClr val="FFFFFF"/>
                </a:solidFill>
              </a:defRPr>
            </a:lvl1pPr>
          </a:lstStyle>
          <a:p>
            <a:r>
              <a:t>© Archaeology Illustrated</a:t>
            </a:r>
          </a:p>
        </p:txBody>
      </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 name="David was secretly anointed king by Samuel in Bethlehem (1 Sa. 16:1-13).…"/>
          <p:cNvSpPr txBox="1"/>
          <p:nvPr/>
        </p:nvSpPr>
        <p:spPr>
          <a:xfrm>
            <a:off x="848015" y="1415731"/>
            <a:ext cx="4194582" cy="73466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rPr>
                <a:solidFill>
                  <a:srgbClr val="FFFFFF"/>
                </a:solidFill>
              </a:rPr>
              <a:t>David was secretly anointed king by Samuel in Bethlehem</a:t>
            </a:r>
            <a:r>
              <a:t> (1 Sa. 16:1-13).</a:t>
            </a:r>
          </a:p>
          <a:p>
            <a:pPr algn="l">
              <a:lnSpc>
                <a:spcPct val="110000"/>
              </a:lnSpc>
              <a:defRPr cap="none">
                <a:solidFill>
                  <a:srgbClr val="94E3FE"/>
                </a:solidFill>
              </a:defRPr>
            </a:pPr>
            <a:endParaRPr/>
          </a:p>
          <a:p>
            <a:pPr algn="l">
              <a:lnSpc>
                <a:spcPct val="110000"/>
              </a:lnSpc>
              <a:defRPr cap="none">
                <a:solidFill>
                  <a:srgbClr val="94E3FE"/>
                </a:solidFill>
              </a:defRPr>
            </a:pPr>
            <a:r>
              <a:t>Saul envied David and tried to kill him as we will see in the study on David (1 Sa. 18:7-12; 19:2, 8-11; 24:1-2; 26:2).</a:t>
            </a:r>
          </a:p>
        </p:txBody>
      </p:sp>
      <p:grpSp>
        <p:nvGrpSpPr>
          <p:cNvPr id="886" name="009-israel-blank-maps.jpg"/>
          <p:cNvGrpSpPr/>
          <p:nvPr/>
        </p:nvGrpSpPr>
        <p:grpSpPr>
          <a:xfrm>
            <a:off x="5438841" y="1414377"/>
            <a:ext cx="6737055" cy="5816914"/>
            <a:chOff x="0" y="0"/>
            <a:chExt cx="6737053" cy="5816913"/>
          </a:xfrm>
        </p:grpSpPr>
        <p:pic>
          <p:nvPicPr>
            <p:cNvPr id="885" name="009-israel-blank-maps.jpg" descr="009-israel-blank-maps.jpg"/>
            <p:cNvPicPr>
              <a:picLocks noChangeAspect="1"/>
            </p:cNvPicPr>
            <p:nvPr/>
          </p:nvPicPr>
          <p:blipFill>
            <a:blip r:embed="rId2"/>
            <a:srcRect l="43444" t="12097" r="31472" b="59124"/>
            <a:stretch>
              <a:fillRect/>
            </a:stretch>
          </p:blipFill>
          <p:spPr>
            <a:xfrm>
              <a:off x="76200" y="63500"/>
              <a:ext cx="6597354" cy="5677214"/>
            </a:xfrm>
            <a:prstGeom prst="rect">
              <a:avLst/>
            </a:prstGeom>
            <a:ln>
              <a:noFill/>
            </a:ln>
            <a:effectLst/>
          </p:spPr>
        </p:pic>
        <p:pic>
          <p:nvPicPr>
            <p:cNvPr id="884" name="009-israel-blank-maps.jpg" descr="009-israel-blank-maps.jpg"/>
            <p:cNvPicPr>
              <a:picLocks/>
            </p:cNvPicPr>
            <p:nvPr/>
          </p:nvPicPr>
          <p:blipFill>
            <a:blip r:embed="rId3"/>
            <a:stretch>
              <a:fillRect/>
            </a:stretch>
          </p:blipFill>
          <p:spPr>
            <a:xfrm>
              <a:off x="0" y="-1"/>
              <a:ext cx="6737054" cy="5816915"/>
            </a:xfrm>
            <a:prstGeom prst="rect">
              <a:avLst/>
            </a:prstGeom>
            <a:effectLst/>
          </p:spPr>
        </p:pic>
      </p:grpSp>
      <p:sp>
        <p:nvSpPr>
          <p:cNvPr id="887" name="gilgal"/>
          <p:cNvSpPr txBox="1"/>
          <p:nvPr/>
        </p:nvSpPr>
        <p:spPr>
          <a:xfrm>
            <a:off x="9586007" y="3312333"/>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gilgal</a:t>
            </a:r>
          </a:p>
        </p:txBody>
      </p:sp>
      <p:sp>
        <p:nvSpPr>
          <p:cNvPr id="888" name="dead sea"/>
          <p:cNvSpPr txBox="1"/>
          <p:nvPr/>
        </p:nvSpPr>
        <p:spPr>
          <a:xfrm>
            <a:off x="10451548" y="6042300"/>
            <a:ext cx="1701739" cy="9027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800">
                <a:solidFill>
                  <a:srgbClr val="000000"/>
                </a:solidFill>
              </a:defRPr>
            </a:lvl1pPr>
          </a:lstStyle>
          <a:p>
            <a:r>
              <a:t>dead sea</a:t>
            </a:r>
          </a:p>
        </p:txBody>
      </p:sp>
      <p:sp>
        <p:nvSpPr>
          <p:cNvPr id="889" name="jebus"/>
          <p:cNvSpPr txBox="1"/>
          <p:nvPr/>
        </p:nvSpPr>
        <p:spPr>
          <a:xfrm>
            <a:off x="6111665" y="552717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jebus</a:t>
            </a:r>
          </a:p>
        </p:txBody>
      </p:sp>
      <p:sp>
        <p:nvSpPr>
          <p:cNvPr id="890" name="GIBEAH"/>
          <p:cNvSpPr txBox="1"/>
          <p:nvPr/>
        </p:nvSpPr>
        <p:spPr>
          <a:xfrm>
            <a:off x="6260406" y="45931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GIBEAH</a:t>
            </a:r>
          </a:p>
        </p:txBody>
      </p:sp>
      <p:sp>
        <p:nvSpPr>
          <p:cNvPr id="891" name="bethel"/>
          <p:cNvSpPr txBox="1"/>
          <p:nvPr/>
        </p:nvSpPr>
        <p:spPr>
          <a:xfrm>
            <a:off x="5844651" y="26739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bethel</a:t>
            </a:r>
          </a:p>
        </p:txBody>
      </p:sp>
      <p:sp>
        <p:nvSpPr>
          <p:cNvPr id="892" name="michmash"/>
          <p:cNvSpPr txBox="1"/>
          <p:nvPr/>
        </p:nvSpPr>
        <p:spPr>
          <a:xfrm>
            <a:off x="6671776" y="3168474"/>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michmash</a:t>
            </a:r>
          </a:p>
        </p:txBody>
      </p:sp>
      <p:sp>
        <p:nvSpPr>
          <p:cNvPr id="893" name="geba"/>
          <p:cNvSpPr txBox="1"/>
          <p:nvPr/>
        </p:nvSpPr>
        <p:spPr>
          <a:xfrm>
            <a:off x="6405227" y="3659098"/>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geba</a:t>
            </a:r>
          </a:p>
        </p:txBody>
      </p:sp>
      <p:sp>
        <p:nvSpPr>
          <p:cNvPr id="894" name="bethlehem"/>
          <p:cNvSpPr txBox="1"/>
          <p:nvPr/>
        </p:nvSpPr>
        <p:spPr>
          <a:xfrm>
            <a:off x="6184888" y="5894152"/>
            <a:ext cx="185277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bethlehem</a:t>
            </a:r>
          </a:p>
        </p:txBody>
      </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6" name="16 The Kingdom of Saul.jpg" descr="16 The Kingdom of Saul.jpg"/>
          <p:cNvPicPr>
            <a:picLocks noChangeAspect="1"/>
          </p:cNvPicPr>
          <p:nvPr/>
        </p:nvPicPr>
        <p:blipFill>
          <a:blip r:embed="rId2"/>
          <a:srcRect l="29039" t="17849" r="17757" b="24090"/>
          <a:stretch>
            <a:fillRect/>
          </a:stretch>
        </p:blipFill>
        <p:spPr>
          <a:xfrm>
            <a:off x="6281337" y="634603"/>
            <a:ext cx="5848458" cy="8509742"/>
          </a:xfrm>
          <a:prstGeom prst="rect">
            <a:avLst/>
          </a:prstGeom>
          <a:ln w="12700">
            <a:miter lim="400000"/>
          </a:ln>
        </p:spPr>
      </p:pic>
      <p:sp>
        <p:nvSpPr>
          <p:cNvPr id="897" name="SAUL’S KINGDOM…"/>
          <p:cNvSpPr txBox="1"/>
          <p:nvPr/>
        </p:nvSpPr>
        <p:spPr>
          <a:xfrm>
            <a:off x="706576" y="1683948"/>
            <a:ext cx="4194583" cy="86135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FFFFFF"/>
                </a:solidFill>
              </a:defRPr>
            </a:pPr>
            <a:r>
              <a:t>SAUL’S KINGDOM</a:t>
            </a:r>
          </a:p>
          <a:p>
            <a:pPr algn="l">
              <a:lnSpc>
                <a:spcPct val="110000"/>
              </a:lnSpc>
              <a:defRPr cap="none">
                <a:solidFill>
                  <a:srgbClr val="94E3FE"/>
                </a:solidFill>
              </a:defRPr>
            </a:pPr>
            <a:endParaRPr/>
          </a:p>
          <a:p>
            <a:pPr algn="l">
              <a:lnSpc>
                <a:spcPct val="110000"/>
              </a:lnSpc>
              <a:defRPr cap="none">
                <a:solidFill>
                  <a:srgbClr val="94E3FE"/>
                </a:solidFill>
              </a:defRPr>
            </a:pPr>
            <a:r>
              <a:t>The green territory marks Saul’s kingdom. It prepared the way for David. </a:t>
            </a:r>
          </a:p>
        </p:txBody>
      </p:sp>
      <p:sp>
        <p:nvSpPr>
          <p:cNvPr id="898" name="jabesh gilead"/>
          <p:cNvSpPr txBox="1"/>
          <p:nvPr/>
        </p:nvSpPr>
        <p:spPr>
          <a:xfrm>
            <a:off x="9307581" y="3774816"/>
            <a:ext cx="2238360" cy="9277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2900">
                <a:solidFill>
                  <a:srgbClr val="FFFFFF"/>
                </a:solidFill>
              </a:defRPr>
            </a:pPr>
            <a:r>
              <a:t>jabesh</a:t>
            </a:r>
            <a:br/>
            <a:r>
              <a:t>gilead</a:t>
            </a:r>
          </a:p>
        </p:txBody>
      </p:sp>
      <p:sp>
        <p:nvSpPr>
          <p:cNvPr id="899" name="gibeah"/>
          <p:cNvSpPr txBox="1"/>
          <p:nvPr/>
        </p:nvSpPr>
        <p:spPr>
          <a:xfrm>
            <a:off x="7504405" y="6224921"/>
            <a:ext cx="1595611" cy="5642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000">
                <a:solidFill>
                  <a:srgbClr val="FFFFFF"/>
                </a:solidFill>
              </a:defRPr>
            </a:lvl1pPr>
          </a:lstStyle>
          <a:p>
            <a:r>
              <a:t>gibeah</a:t>
            </a:r>
          </a:p>
        </p:txBody>
      </p:sp>
      <p:sp>
        <p:nvSpPr>
          <p:cNvPr id="900" name="beersheba"/>
          <p:cNvSpPr txBox="1"/>
          <p:nvPr/>
        </p:nvSpPr>
        <p:spPr>
          <a:xfrm>
            <a:off x="6807586" y="8213175"/>
            <a:ext cx="2641155" cy="5642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000">
                <a:solidFill>
                  <a:srgbClr val="FFFFFF"/>
                </a:solidFill>
              </a:defRPr>
            </a:lvl1pPr>
          </a:lstStyle>
          <a:p>
            <a:r>
              <a:t>beersheba</a:t>
            </a:r>
          </a:p>
        </p:txBody>
      </p:sp>
      <p:sp>
        <p:nvSpPr>
          <p:cNvPr id="901" name="shiloh"/>
          <p:cNvSpPr txBox="1"/>
          <p:nvPr/>
        </p:nvSpPr>
        <p:spPr>
          <a:xfrm>
            <a:off x="8086333" y="5209368"/>
            <a:ext cx="2238360" cy="5209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000">
                <a:solidFill>
                  <a:srgbClr val="FFFFFF"/>
                </a:solidFill>
              </a:defRPr>
            </a:lvl1pPr>
          </a:lstStyle>
          <a:p>
            <a:r>
              <a:t>shiloh</a:t>
            </a:r>
          </a:p>
        </p:txBody>
      </p:sp>
      <p:sp>
        <p:nvSpPr>
          <p:cNvPr id="902" name="gilgal"/>
          <p:cNvSpPr txBox="1"/>
          <p:nvPr/>
        </p:nvSpPr>
        <p:spPr>
          <a:xfrm>
            <a:off x="8697920" y="5880400"/>
            <a:ext cx="2238360" cy="520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000">
                <a:solidFill>
                  <a:srgbClr val="FFFFFF"/>
                </a:solidFill>
              </a:defRPr>
            </a:lvl1pPr>
          </a:lstStyle>
          <a:p>
            <a:r>
              <a:t>gilgal</a:t>
            </a:r>
          </a:p>
        </p:txBody>
      </p:sp>
      <p:sp>
        <p:nvSpPr>
          <p:cNvPr id="903" name="dan"/>
          <p:cNvSpPr txBox="1"/>
          <p:nvPr/>
        </p:nvSpPr>
        <p:spPr>
          <a:xfrm>
            <a:off x="9448741" y="656250"/>
            <a:ext cx="1493601" cy="5209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000">
                <a:solidFill>
                  <a:srgbClr val="FFFFFF"/>
                </a:solidFill>
              </a:defRPr>
            </a:lvl1pPr>
          </a:lstStyle>
          <a:p>
            <a:r>
              <a:t>dan</a:t>
            </a:r>
          </a:p>
        </p:txBody>
      </p:sp>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 name="SAUL’S DEATH…"/>
          <p:cNvSpPr txBox="1"/>
          <p:nvPr/>
        </p:nvSpPr>
        <p:spPr>
          <a:xfrm>
            <a:off x="972659" y="1617428"/>
            <a:ext cx="4194583" cy="8613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FFFFFF"/>
                </a:solidFill>
              </a:defRPr>
            </a:pPr>
            <a:r>
              <a:t>SAUL’S DEATH</a:t>
            </a:r>
          </a:p>
          <a:p>
            <a:pPr algn="l">
              <a:lnSpc>
                <a:spcPct val="110000"/>
              </a:lnSpc>
              <a:defRPr cap="none">
                <a:solidFill>
                  <a:srgbClr val="94E3FE"/>
                </a:solidFill>
              </a:defRPr>
            </a:pPr>
            <a:endParaRPr/>
          </a:p>
          <a:p>
            <a:pPr algn="l">
              <a:lnSpc>
                <a:spcPct val="110000"/>
              </a:lnSpc>
              <a:defRPr cap="none">
                <a:solidFill>
                  <a:srgbClr val="94E3FE"/>
                </a:solidFill>
              </a:defRPr>
            </a:pPr>
            <a:r>
              <a:t>Saul and Jonathan died at the hands of the Philistines on Mount Gilboa overlooking the Jezreel Valley.</a:t>
            </a:r>
          </a:p>
        </p:txBody>
      </p:sp>
      <p:pic>
        <p:nvPicPr>
          <p:cNvPr id="906" name="Judges 300dpi.jpeg" descr="Judges 300dpi.jpeg"/>
          <p:cNvPicPr>
            <a:picLocks noChangeAspect="1"/>
          </p:cNvPicPr>
          <p:nvPr/>
        </p:nvPicPr>
        <p:blipFill>
          <a:blip r:embed="rId2"/>
          <a:srcRect l="36848" t="4946" r="5618" b="33238"/>
          <a:stretch>
            <a:fillRect/>
          </a:stretch>
        </p:blipFill>
        <p:spPr>
          <a:xfrm>
            <a:off x="6202952" y="573484"/>
            <a:ext cx="6129766" cy="8606545"/>
          </a:xfrm>
          <a:prstGeom prst="rect">
            <a:avLst/>
          </a:prstGeom>
          <a:ln w="12700">
            <a:miter lim="400000"/>
          </a:ln>
        </p:spPr>
      </p:pic>
      <p:sp>
        <p:nvSpPr>
          <p:cNvPr id="907" name="Jezreel Valley"/>
          <p:cNvSpPr txBox="1"/>
          <p:nvPr/>
        </p:nvSpPr>
        <p:spPr>
          <a:xfrm rot="2261695">
            <a:off x="7149151" y="3181665"/>
            <a:ext cx="1794449" cy="96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Jezreel Valley</a:t>
            </a:r>
          </a:p>
        </p:txBody>
      </p:sp>
      <p:sp>
        <p:nvSpPr>
          <p:cNvPr id="908" name="Shiloh"/>
          <p:cNvSpPr txBox="1"/>
          <p:nvPr/>
        </p:nvSpPr>
        <p:spPr>
          <a:xfrm>
            <a:off x="7661726" y="6687491"/>
            <a:ext cx="1380068" cy="6452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Shiloh</a:t>
            </a:r>
          </a:p>
        </p:txBody>
      </p:sp>
      <p:sp>
        <p:nvSpPr>
          <p:cNvPr id="909" name="Gilead"/>
          <p:cNvSpPr txBox="1"/>
          <p:nvPr/>
        </p:nvSpPr>
        <p:spPr>
          <a:xfrm>
            <a:off x="9987332" y="4275071"/>
            <a:ext cx="1719860" cy="6452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Gilead</a:t>
            </a:r>
          </a:p>
        </p:txBody>
      </p:sp>
      <p:sp>
        <p:nvSpPr>
          <p:cNvPr id="910" name="Hazor"/>
          <p:cNvSpPr txBox="1"/>
          <p:nvPr/>
        </p:nvSpPr>
        <p:spPr>
          <a:xfrm>
            <a:off x="8901195" y="761266"/>
            <a:ext cx="1301377" cy="745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Hazor</a:t>
            </a:r>
          </a:p>
        </p:txBody>
      </p:sp>
      <p:sp>
        <p:nvSpPr>
          <p:cNvPr id="911" name="Gilboa"/>
          <p:cNvSpPr txBox="1"/>
          <p:nvPr/>
        </p:nvSpPr>
        <p:spPr>
          <a:xfrm>
            <a:off x="7952409" y="4275071"/>
            <a:ext cx="1719860" cy="6452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Gilboa</a:t>
            </a:r>
          </a:p>
        </p:txBody>
      </p:sp>
      <p:sp>
        <p:nvSpPr>
          <p:cNvPr id="912" name="Gibeah"/>
          <p:cNvSpPr txBox="1"/>
          <p:nvPr/>
        </p:nvSpPr>
        <p:spPr>
          <a:xfrm>
            <a:off x="7356342" y="8311207"/>
            <a:ext cx="1380067" cy="448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Gibeah</a:t>
            </a:r>
          </a:p>
        </p:txBody>
      </p:sp>
      <p:sp>
        <p:nvSpPr>
          <p:cNvPr id="913" name="Jebus"/>
          <p:cNvSpPr txBox="1"/>
          <p:nvPr/>
        </p:nvSpPr>
        <p:spPr>
          <a:xfrm>
            <a:off x="6560887" y="8687659"/>
            <a:ext cx="1474261" cy="448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Jebus</a:t>
            </a:r>
          </a:p>
        </p:txBody>
      </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 name="The valley of Jezreel (Jo. 17:16) is also called the valley of Megiddo.…"/>
          <p:cNvSpPr txBox="1">
            <a:spLocks noGrp="1"/>
          </p:cNvSpPr>
          <p:nvPr>
            <p:ph type="body" sz="half" idx="1"/>
          </p:nvPr>
        </p:nvSpPr>
        <p:spPr>
          <a:xfrm>
            <a:off x="980920" y="969962"/>
            <a:ext cx="4106070" cy="7839076"/>
          </a:xfrm>
          <a:prstGeom prst="rect">
            <a:avLst/>
          </a:prstGeom>
        </p:spPr>
        <p:txBody>
          <a:bodyPr/>
          <a:lstStyle/>
          <a:p>
            <a:pPr>
              <a:defRPr sz="3400">
                <a:solidFill>
                  <a:srgbClr val="94E3FE"/>
                </a:solidFill>
              </a:defRPr>
            </a:pPr>
            <a:r>
              <a:t>The valley of Jezreel (Jo. 17:16) is also called the valley of Megiddo. </a:t>
            </a:r>
          </a:p>
          <a:p>
            <a:pPr>
              <a:defRPr sz="3400">
                <a:solidFill>
                  <a:srgbClr val="94E3FE"/>
                </a:solidFill>
              </a:defRPr>
            </a:pPr>
            <a:endParaRPr/>
          </a:p>
          <a:p>
            <a:pPr>
              <a:defRPr sz="3400">
                <a:solidFill>
                  <a:srgbClr val="94E3FE"/>
                </a:solidFill>
              </a:defRPr>
            </a:pPr>
            <a:r>
              <a:t>Many major Bible events occurred here in the time of the Judges and the Kings, including Barak’s defeat of the Canaanites and Gideon’s defeat of the Midianites.</a:t>
            </a:r>
          </a:p>
        </p:txBody>
      </p:sp>
      <p:pic>
        <p:nvPicPr>
          <p:cNvPr id="916" name="Judges 300dpi.jpeg" descr="Judges 300dpi.jpeg"/>
          <p:cNvPicPr>
            <a:picLocks noChangeAspect="1"/>
          </p:cNvPicPr>
          <p:nvPr/>
        </p:nvPicPr>
        <p:blipFill>
          <a:blip r:embed="rId2"/>
          <a:srcRect l="36848" t="4946" r="5618" b="33238"/>
          <a:stretch>
            <a:fillRect/>
          </a:stretch>
        </p:blipFill>
        <p:spPr>
          <a:xfrm>
            <a:off x="6202952" y="573484"/>
            <a:ext cx="6129766" cy="8606545"/>
          </a:xfrm>
          <a:prstGeom prst="rect">
            <a:avLst/>
          </a:prstGeom>
          <a:ln w="12700">
            <a:miter lim="400000"/>
          </a:ln>
        </p:spPr>
      </p:pic>
      <p:sp>
        <p:nvSpPr>
          <p:cNvPr id="917" name="Jezreel Valley"/>
          <p:cNvSpPr txBox="1"/>
          <p:nvPr/>
        </p:nvSpPr>
        <p:spPr>
          <a:xfrm rot="2261695">
            <a:off x="7149151" y="3181665"/>
            <a:ext cx="1794449" cy="96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Jezreel Valley</a:t>
            </a:r>
          </a:p>
        </p:txBody>
      </p:sp>
      <p:sp>
        <p:nvSpPr>
          <p:cNvPr id="918" name="Shiloh"/>
          <p:cNvSpPr txBox="1"/>
          <p:nvPr/>
        </p:nvSpPr>
        <p:spPr>
          <a:xfrm>
            <a:off x="7645096" y="6637600"/>
            <a:ext cx="1380068" cy="6452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Shiloh</a:t>
            </a:r>
          </a:p>
        </p:txBody>
      </p:sp>
      <p:sp>
        <p:nvSpPr>
          <p:cNvPr id="919" name="Gilead"/>
          <p:cNvSpPr txBox="1"/>
          <p:nvPr/>
        </p:nvSpPr>
        <p:spPr>
          <a:xfrm>
            <a:off x="9987332" y="4275071"/>
            <a:ext cx="1719860" cy="6452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Gilead</a:t>
            </a:r>
          </a:p>
        </p:txBody>
      </p:sp>
      <p:sp>
        <p:nvSpPr>
          <p:cNvPr id="920" name="Hazor"/>
          <p:cNvSpPr txBox="1"/>
          <p:nvPr/>
        </p:nvSpPr>
        <p:spPr>
          <a:xfrm>
            <a:off x="8901195" y="761266"/>
            <a:ext cx="1301377" cy="745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Hazor</a:t>
            </a:r>
          </a:p>
        </p:txBody>
      </p:sp>
      <p:sp>
        <p:nvSpPr>
          <p:cNvPr id="921" name="Gibeah"/>
          <p:cNvSpPr txBox="1"/>
          <p:nvPr/>
        </p:nvSpPr>
        <p:spPr>
          <a:xfrm>
            <a:off x="7356342" y="8311207"/>
            <a:ext cx="1380067" cy="448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Gibeah</a:t>
            </a:r>
          </a:p>
        </p:txBody>
      </p:sp>
      <p:sp>
        <p:nvSpPr>
          <p:cNvPr id="922" name="Jebus"/>
          <p:cNvSpPr txBox="1"/>
          <p:nvPr/>
        </p:nvSpPr>
        <p:spPr>
          <a:xfrm>
            <a:off x="6560887" y="8687659"/>
            <a:ext cx="1474261" cy="448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Jebus</a:t>
            </a:r>
          </a:p>
        </p:txBody>
      </p:sp>
      <p:sp>
        <p:nvSpPr>
          <p:cNvPr id="923" name="Gilboa"/>
          <p:cNvSpPr txBox="1"/>
          <p:nvPr/>
        </p:nvSpPr>
        <p:spPr>
          <a:xfrm>
            <a:off x="7952409" y="4275071"/>
            <a:ext cx="1719860" cy="6452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Gilboa</a:t>
            </a:r>
          </a:p>
        </p:txBody>
      </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5" name="Jezreel Valley.jpg" descr="Jezreel Valley.jpg"/>
          <p:cNvPicPr>
            <a:picLocks noChangeAspect="1"/>
          </p:cNvPicPr>
          <p:nvPr/>
        </p:nvPicPr>
        <p:blipFill>
          <a:blip r:embed="rId2"/>
          <a:srcRect l="7062" t="16588" r="2800" b="12382"/>
          <a:stretch>
            <a:fillRect/>
          </a:stretch>
        </p:blipFill>
        <p:spPr>
          <a:xfrm>
            <a:off x="984250" y="580371"/>
            <a:ext cx="11036303" cy="6084899"/>
          </a:xfrm>
          <a:prstGeom prst="rect">
            <a:avLst/>
          </a:prstGeom>
          <a:ln w="12700">
            <a:miter lim="400000"/>
          </a:ln>
        </p:spPr>
      </p:pic>
      <p:sp>
        <p:nvSpPr>
          <p:cNvPr id="926" name="galilee"/>
          <p:cNvSpPr txBox="1"/>
          <p:nvPr/>
        </p:nvSpPr>
        <p:spPr>
          <a:xfrm>
            <a:off x="7369037" y="1386062"/>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galilee</a:t>
            </a:r>
          </a:p>
        </p:txBody>
      </p:sp>
      <p:sp>
        <p:nvSpPr>
          <p:cNvPr id="927" name="carmel"/>
          <p:cNvSpPr txBox="1"/>
          <p:nvPr/>
        </p:nvSpPr>
        <p:spPr>
          <a:xfrm>
            <a:off x="1201292" y="2716646"/>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carmel</a:t>
            </a:r>
          </a:p>
        </p:txBody>
      </p:sp>
      <p:sp>
        <p:nvSpPr>
          <p:cNvPr id="928" name="jezreel Valley"/>
          <p:cNvSpPr txBox="1"/>
          <p:nvPr/>
        </p:nvSpPr>
        <p:spPr>
          <a:xfrm rot="2531721">
            <a:off x="3074556" y="3809600"/>
            <a:ext cx="2241891" cy="7528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200">
                <a:solidFill>
                  <a:srgbClr val="FFFFFF"/>
                </a:solidFill>
              </a:defRPr>
            </a:lvl1pPr>
          </a:lstStyle>
          <a:p>
            <a:r>
              <a:t>jezreel Valley</a:t>
            </a:r>
          </a:p>
        </p:txBody>
      </p:sp>
      <p:sp>
        <p:nvSpPr>
          <p:cNvPr id="929" name="MOREH"/>
          <p:cNvSpPr txBox="1"/>
          <p:nvPr/>
        </p:nvSpPr>
        <p:spPr>
          <a:xfrm>
            <a:off x="4919114" y="3974653"/>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MOREH</a:t>
            </a:r>
          </a:p>
        </p:txBody>
      </p:sp>
      <p:sp>
        <p:nvSpPr>
          <p:cNvPr id="930" name="tabor"/>
          <p:cNvSpPr txBox="1"/>
          <p:nvPr/>
        </p:nvSpPr>
        <p:spPr>
          <a:xfrm>
            <a:off x="5369973" y="3238053"/>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tabor</a:t>
            </a:r>
          </a:p>
        </p:txBody>
      </p:sp>
      <p:sp>
        <p:nvSpPr>
          <p:cNvPr id="931" name="megiddo"/>
          <p:cNvSpPr txBox="1"/>
          <p:nvPr/>
        </p:nvSpPr>
        <p:spPr>
          <a:xfrm>
            <a:off x="2550573" y="4397197"/>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megiddo</a:t>
            </a:r>
          </a:p>
        </p:txBody>
      </p:sp>
      <p:sp>
        <p:nvSpPr>
          <p:cNvPr id="932" name="gilboa"/>
          <p:cNvSpPr txBox="1"/>
          <p:nvPr/>
        </p:nvSpPr>
        <p:spPr>
          <a:xfrm>
            <a:off x="4719551" y="5782476"/>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800">
                <a:solidFill>
                  <a:srgbClr val="000000"/>
                </a:solidFill>
              </a:defRPr>
            </a:lvl1pPr>
          </a:lstStyle>
          <a:p>
            <a:r>
              <a:t>gilboa</a:t>
            </a:r>
          </a:p>
        </p:txBody>
      </p:sp>
      <p:sp>
        <p:nvSpPr>
          <p:cNvPr id="933" name="jordan river"/>
          <p:cNvSpPr txBox="1"/>
          <p:nvPr/>
        </p:nvSpPr>
        <p:spPr>
          <a:xfrm rot="5718029">
            <a:off x="6792218" y="4808229"/>
            <a:ext cx="2417565"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jordan river</a:t>
            </a:r>
          </a:p>
        </p:txBody>
      </p:sp>
      <p:sp>
        <p:nvSpPr>
          <p:cNvPr id="934" name="jezreel"/>
          <p:cNvSpPr txBox="1"/>
          <p:nvPr/>
        </p:nvSpPr>
        <p:spPr>
          <a:xfrm>
            <a:off x="4514532" y="5052950"/>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jezreel</a:t>
            </a:r>
          </a:p>
        </p:txBody>
      </p:sp>
      <p:sp>
        <p:nvSpPr>
          <p:cNvPr id="935" name="arbel"/>
          <p:cNvSpPr txBox="1"/>
          <p:nvPr/>
        </p:nvSpPr>
        <p:spPr>
          <a:xfrm>
            <a:off x="5725573" y="1236390"/>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arbel</a:t>
            </a:r>
          </a:p>
        </p:txBody>
      </p:sp>
      <p:sp>
        <p:nvSpPr>
          <p:cNvPr id="936" name="The Philistines camped at the hill of Moreh, and the Israelites camped at Jezreel at the foot of Gilboa in the Harod Valley that connects to the west with the Jezreel Valley (1 Sa. 28:4; 29:1)."/>
          <p:cNvSpPr txBox="1">
            <a:spLocks noGrp="1"/>
          </p:cNvSpPr>
          <p:nvPr>
            <p:ph type="body" sz="quarter" idx="1"/>
          </p:nvPr>
        </p:nvSpPr>
        <p:spPr>
          <a:xfrm>
            <a:off x="1393259" y="6867846"/>
            <a:ext cx="10218282" cy="2352282"/>
          </a:xfrm>
          <a:prstGeom prst="rect">
            <a:avLst/>
          </a:prstGeom>
        </p:spPr>
        <p:txBody>
          <a:bodyPr/>
          <a:lstStyle>
            <a:lvl1pPr algn="ctr">
              <a:defRPr sz="3200">
                <a:solidFill>
                  <a:srgbClr val="76D6FF"/>
                </a:solidFill>
              </a:defRPr>
            </a:lvl1pPr>
          </a:lstStyle>
          <a:p>
            <a:r>
              <a:t>The Philistines camped at the hill of Moreh, and the Israelites camped at Jezreel at the foot of Gilboa in the Harod Valley that connects to the west with the Jezreel Valley (1 Sa. 28:4; 29:1).</a:t>
            </a:r>
          </a:p>
        </p:txBody>
      </p:sp>
      <p:sp>
        <p:nvSpPr>
          <p:cNvPr id="937" name="endor"/>
          <p:cNvSpPr txBox="1"/>
          <p:nvPr/>
        </p:nvSpPr>
        <p:spPr>
          <a:xfrm>
            <a:off x="5369973" y="3647766"/>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endor</a:t>
            </a:r>
          </a:p>
        </p:txBody>
      </p:sp>
      <p:sp>
        <p:nvSpPr>
          <p:cNvPr id="938" name="Harod valley"/>
          <p:cNvSpPr txBox="1"/>
          <p:nvPr/>
        </p:nvSpPr>
        <p:spPr>
          <a:xfrm rot="23298">
            <a:off x="5025855" y="4450884"/>
            <a:ext cx="2241891" cy="7528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200">
                <a:solidFill>
                  <a:srgbClr val="FFFFFF"/>
                </a:solidFill>
              </a:defRPr>
            </a:lvl1pPr>
          </a:lstStyle>
          <a:p>
            <a:r>
              <a:t>Harod valley</a:t>
            </a:r>
          </a:p>
        </p:txBody>
      </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0" name="DSC_1720_HDR.jpg" descr="DSC_1720_HDR.jpg"/>
          <p:cNvPicPr>
            <a:picLocks noChangeAspect="1"/>
          </p:cNvPicPr>
          <p:nvPr/>
        </p:nvPicPr>
        <p:blipFill>
          <a:blip r:embed="rId2"/>
          <a:srcRect t="13180"/>
          <a:stretch>
            <a:fillRect/>
          </a:stretch>
        </p:blipFill>
        <p:spPr>
          <a:xfrm>
            <a:off x="968036" y="784464"/>
            <a:ext cx="10807701" cy="6240736"/>
          </a:xfrm>
          <a:prstGeom prst="rect">
            <a:avLst/>
          </a:prstGeom>
          <a:ln w="12700">
            <a:miter lim="400000"/>
          </a:ln>
        </p:spPr>
      </p:pic>
      <p:sp>
        <p:nvSpPr>
          <p:cNvPr id="941" name="Valley of Jezreel (Megiddo)"/>
          <p:cNvSpPr txBox="1"/>
          <p:nvPr/>
        </p:nvSpPr>
        <p:spPr>
          <a:xfrm>
            <a:off x="4059236" y="3675643"/>
            <a:ext cx="6642403" cy="16079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800" cap="none">
                <a:solidFill>
                  <a:srgbClr val="FFFFFF"/>
                </a:solidFill>
              </a:defRPr>
            </a:lvl1pPr>
          </a:lstStyle>
          <a:p>
            <a:r>
              <a:t>Valley of Jezreel (Megiddo)</a:t>
            </a:r>
          </a:p>
        </p:txBody>
      </p:sp>
      <p:sp>
        <p:nvSpPr>
          <p:cNvPr id="942" name="Gilboa"/>
          <p:cNvSpPr txBox="1"/>
          <p:nvPr/>
        </p:nvSpPr>
        <p:spPr>
          <a:xfrm>
            <a:off x="9584011" y="2436470"/>
            <a:ext cx="2070101" cy="10288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Gilboa</a:t>
            </a:r>
          </a:p>
        </p:txBody>
      </p:sp>
      <p:sp>
        <p:nvSpPr>
          <p:cNvPr id="943" name="Moreh"/>
          <p:cNvSpPr txBox="1"/>
          <p:nvPr/>
        </p:nvSpPr>
        <p:spPr>
          <a:xfrm>
            <a:off x="5108236" y="2514795"/>
            <a:ext cx="2070101" cy="11092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Moreh</a:t>
            </a:r>
          </a:p>
        </p:txBody>
      </p:sp>
      <p:sp>
        <p:nvSpPr>
          <p:cNvPr id="944" name="Endor"/>
          <p:cNvSpPr txBox="1"/>
          <p:nvPr/>
        </p:nvSpPr>
        <p:spPr>
          <a:xfrm>
            <a:off x="3828309" y="2502095"/>
            <a:ext cx="1436141" cy="11346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Endor</a:t>
            </a:r>
          </a:p>
        </p:txBody>
      </p:sp>
      <p:sp>
        <p:nvSpPr>
          <p:cNvPr id="945" name="Tabor"/>
          <p:cNvSpPr txBox="1"/>
          <p:nvPr/>
        </p:nvSpPr>
        <p:spPr>
          <a:xfrm>
            <a:off x="2059469" y="2383562"/>
            <a:ext cx="1436140" cy="11346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Tabor</a:t>
            </a:r>
          </a:p>
        </p:txBody>
      </p:sp>
      <p:sp>
        <p:nvSpPr>
          <p:cNvPr id="946" name="Looking east from the hill of Megiddo toward the Jordan River; the Philistines camped at the hill of Moreh, and the Israelites camped at Jezreel by Gilboa (1 Sa. 28:4; 29:1)."/>
          <p:cNvSpPr txBox="1">
            <a:spLocks noGrp="1"/>
          </p:cNvSpPr>
          <p:nvPr>
            <p:ph type="body" sz="quarter" idx="1"/>
          </p:nvPr>
        </p:nvSpPr>
        <p:spPr>
          <a:xfrm>
            <a:off x="71544" y="7293850"/>
            <a:ext cx="12143485" cy="1898849"/>
          </a:xfrm>
          <a:prstGeom prst="rect">
            <a:avLst/>
          </a:prstGeom>
        </p:spPr>
        <p:txBody>
          <a:bodyPr/>
          <a:lstStyle>
            <a:lvl1pPr algn="ctr">
              <a:defRPr sz="3200">
                <a:solidFill>
                  <a:srgbClr val="94E3FE"/>
                </a:solidFill>
              </a:defRPr>
            </a:lvl1pPr>
          </a:lstStyle>
          <a:p>
            <a:r>
              <a:t>Looking east from the hill of Megiddo toward the Jordan River; the Philistines camped at the hill of Moreh, and the Israelites camped at Jezreel by Gilboa (1 Sa. 28:4; 29:1).</a:t>
            </a:r>
          </a:p>
        </p:txBody>
      </p:sp>
      <p:sp>
        <p:nvSpPr>
          <p:cNvPr id="947" name="Jezreel"/>
          <p:cNvSpPr txBox="1"/>
          <p:nvPr/>
        </p:nvSpPr>
        <p:spPr>
          <a:xfrm>
            <a:off x="8445458" y="2795397"/>
            <a:ext cx="1436140" cy="11346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Jezreel</a:t>
            </a:r>
          </a:p>
        </p:txBody>
      </p:sp>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 name="Looking north from Mt. Gilboa across the Harod Valley to Moreh (it connects on the west with the Jezreel Valley)"/>
          <p:cNvSpPr txBox="1">
            <a:spLocks noGrp="1"/>
          </p:cNvSpPr>
          <p:nvPr>
            <p:ph type="body" sz="quarter" idx="1"/>
          </p:nvPr>
        </p:nvSpPr>
        <p:spPr>
          <a:xfrm>
            <a:off x="2067415" y="6162998"/>
            <a:ext cx="8869970" cy="1898849"/>
          </a:xfrm>
          <a:prstGeom prst="rect">
            <a:avLst/>
          </a:prstGeom>
        </p:spPr>
        <p:txBody>
          <a:bodyPr/>
          <a:lstStyle>
            <a:lvl1pPr algn="ctr">
              <a:defRPr sz="3400">
                <a:solidFill>
                  <a:srgbClr val="94E3FE"/>
                </a:solidFill>
              </a:defRPr>
            </a:lvl1pPr>
          </a:lstStyle>
          <a:p>
            <a:r>
              <a:t>Looking north from Mt. Gilboa across the Harod Valley to Moreh (it connects on the west with the Jezreel Valley)</a:t>
            </a:r>
          </a:p>
        </p:txBody>
      </p:sp>
      <p:grpSp>
        <p:nvGrpSpPr>
          <p:cNvPr id="952" name="IMG_5012.jpg"/>
          <p:cNvGrpSpPr/>
          <p:nvPr/>
        </p:nvGrpSpPr>
        <p:grpSpPr>
          <a:xfrm>
            <a:off x="271143" y="766935"/>
            <a:ext cx="12471400" cy="5181279"/>
            <a:chOff x="0" y="0"/>
            <a:chExt cx="12471399" cy="5181278"/>
          </a:xfrm>
        </p:grpSpPr>
        <p:pic>
          <p:nvPicPr>
            <p:cNvPr id="951" name="IMG_5012.jpg" descr="IMG_5012.jpg"/>
            <p:cNvPicPr>
              <a:picLocks noChangeAspect="1"/>
            </p:cNvPicPr>
            <p:nvPr/>
          </p:nvPicPr>
          <p:blipFill>
            <a:blip r:embed="rId2"/>
            <a:srcRect/>
            <a:stretch>
              <a:fillRect/>
            </a:stretch>
          </p:blipFill>
          <p:spPr>
            <a:xfrm>
              <a:off x="76200" y="63500"/>
              <a:ext cx="12331700" cy="5041579"/>
            </a:xfrm>
            <a:prstGeom prst="rect">
              <a:avLst/>
            </a:prstGeom>
            <a:ln>
              <a:noFill/>
            </a:ln>
            <a:effectLst/>
          </p:spPr>
        </p:pic>
        <p:pic>
          <p:nvPicPr>
            <p:cNvPr id="950" name="IMG_5012.jpg" descr="IMG_5012.jpg"/>
            <p:cNvPicPr>
              <a:picLocks/>
            </p:cNvPicPr>
            <p:nvPr/>
          </p:nvPicPr>
          <p:blipFill>
            <a:blip r:embed="rId3"/>
            <a:stretch>
              <a:fillRect/>
            </a:stretch>
          </p:blipFill>
          <p:spPr>
            <a:xfrm>
              <a:off x="0" y="-1"/>
              <a:ext cx="12471400" cy="5181280"/>
            </a:xfrm>
            <a:prstGeom prst="rect">
              <a:avLst/>
            </a:prstGeom>
            <a:effectLst/>
          </p:spPr>
        </p:pic>
      </p:grpSp>
      <p:sp>
        <p:nvSpPr>
          <p:cNvPr id="953" name="Harod Valley"/>
          <p:cNvSpPr txBox="1"/>
          <p:nvPr/>
        </p:nvSpPr>
        <p:spPr>
          <a:xfrm>
            <a:off x="2373781" y="3431111"/>
            <a:ext cx="4700588" cy="14555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Harod Valley</a:t>
            </a:r>
          </a:p>
        </p:txBody>
      </p:sp>
      <p:sp>
        <p:nvSpPr>
          <p:cNvPr id="954" name="Hill of Moreh"/>
          <p:cNvSpPr txBox="1"/>
          <p:nvPr/>
        </p:nvSpPr>
        <p:spPr>
          <a:xfrm>
            <a:off x="1987208" y="2770901"/>
            <a:ext cx="2585385" cy="117334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000000"/>
                </a:solidFill>
              </a:defRPr>
            </a:lvl1pPr>
          </a:lstStyle>
          <a:p>
            <a:r>
              <a:t>Hill of Moreh</a:t>
            </a:r>
          </a:p>
        </p:txBody>
      </p:sp>
      <p:sp>
        <p:nvSpPr>
          <p:cNvPr id="955" name="Mt. Gilboa"/>
          <p:cNvSpPr txBox="1"/>
          <p:nvPr/>
        </p:nvSpPr>
        <p:spPr>
          <a:xfrm>
            <a:off x="-424210" y="5030429"/>
            <a:ext cx="4700588" cy="14555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Mt. Gilboa</a:t>
            </a:r>
          </a:p>
        </p:txBody>
      </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 name="Looking from Jezreel across the valley to the hill of Moreh."/>
          <p:cNvSpPr txBox="1">
            <a:spLocks noGrp="1"/>
          </p:cNvSpPr>
          <p:nvPr>
            <p:ph type="body" sz="quarter" idx="1"/>
          </p:nvPr>
        </p:nvSpPr>
        <p:spPr>
          <a:xfrm>
            <a:off x="1628868" y="8098300"/>
            <a:ext cx="9747065" cy="1278534"/>
          </a:xfrm>
          <a:prstGeom prst="rect">
            <a:avLst/>
          </a:prstGeom>
        </p:spPr>
        <p:txBody>
          <a:bodyPr/>
          <a:lstStyle>
            <a:lvl1pPr algn="ctr">
              <a:defRPr sz="3400">
                <a:solidFill>
                  <a:srgbClr val="94E3FE"/>
                </a:solidFill>
              </a:defRPr>
            </a:lvl1pPr>
          </a:lstStyle>
          <a:p>
            <a:r>
              <a:t>Looking from Jezreel across the valley to the hill of Moreh.</a:t>
            </a:r>
          </a:p>
        </p:txBody>
      </p:sp>
      <p:grpSp>
        <p:nvGrpSpPr>
          <p:cNvPr id="960" name="_DSC6305.jpg"/>
          <p:cNvGrpSpPr/>
          <p:nvPr/>
        </p:nvGrpSpPr>
        <p:grpSpPr>
          <a:xfrm>
            <a:off x="785476" y="327165"/>
            <a:ext cx="11433848" cy="7669131"/>
            <a:chOff x="0" y="0"/>
            <a:chExt cx="11433847" cy="7669130"/>
          </a:xfrm>
        </p:grpSpPr>
        <p:pic>
          <p:nvPicPr>
            <p:cNvPr id="959" name="_DSC6305.jpg" descr="_DSC6305.jpg"/>
            <p:cNvPicPr>
              <a:picLocks noChangeAspect="1"/>
            </p:cNvPicPr>
            <p:nvPr/>
          </p:nvPicPr>
          <p:blipFill>
            <a:blip r:embed="rId2"/>
            <a:srcRect/>
            <a:stretch>
              <a:fillRect/>
            </a:stretch>
          </p:blipFill>
          <p:spPr>
            <a:xfrm>
              <a:off x="76200" y="63500"/>
              <a:ext cx="11294148" cy="7529431"/>
            </a:xfrm>
            <a:prstGeom prst="rect">
              <a:avLst/>
            </a:prstGeom>
            <a:ln>
              <a:noFill/>
            </a:ln>
            <a:effectLst/>
          </p:spPr>
        </p:pic>
        <p:pic>
          <p:nvPicPr>
            <p:cNvPr id="958" name="_DSC6305.jpg" descr="_DSC6305.jpg"/>
            <p:cNvPicPr>
              <a:picLocks/>
            </p:cNvPicPr>
            <p:nvPr/>
          </p:nvPicPr>
          <p:blipFill>
            <a:blip r:embed="rId3"/>
            <a:stretch>
              <a:fillRect/>
            </a:stretch>
          </p:blipFill>
          <p:spPr>
            <a:xfrm>
              <a:off x="-1" y="0"/>
              <a:ext cx="11433849" cy="7669131"/>
            </a:xfrm>
            <a:prstGeom prst="rect">
              <a:avLst/>
            </a:prstGeom>
            <a:effectLst/>
          </p:spPr>
        </p:pic>
      </p:grpSp>
      <p:sp>
        <p:nvSpPr>
          <p:cNvPr id="961" name="Harod Valley"/>
          <p:cNvSpPr txBox="1"/>
          <p:nvPr/>
        </p:nvSpPr>
        <p:spPr>
          <a:xfrm>
            <a:off x="4696453" y="4039499"/>
            <a:ext cx="4714095" cy="10928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Harod Valley</a:t>
            </a:r>
          </a:p>
        </p:txBody>
      </p:sp>
      <p:sp>
        <p:nvSpPr>
          <p:cNvPr id="962" name="Hill of Moreh"/>
          <p:cNvSpPr txBox="1"/>
          <p:nvPr/>
        </p:nvSpPr>
        <p:spPr>
          <a:xfrm>
            <a:off x="4617243" y="2921181"/>
            <a:ext cx="3288574" cy="936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25779">
              <a:lnSpc>
                <a:spcPct val="110000"/>
              </a:lnSpc>
              <a:defRPr sz="2700" cap="none">
                <a:solidFill>
                  <a:srgbClr val="000000"/>
                </a:solidFill>
              </a:defRPr>
            </a:lvl1pPr>
          </a:lstStyle>
          <a:p>
            <a:r>
              <a:t>Hill of Moreh</a:t>
            </a:r>
          </a:p>
        </p:txBody>
      </p:sp>
      <p:sp>
        <p:nvSpPr>
          <p:cNvPr id="963" name="Jezreel at the foot of Mt. Gilboa"/>
          <p:cNvSpPr txBox="1"/>
          <p:nvPr/>
        </p:nvSpPr>
        <p:spPr>
          <a:xfrm>
            <a:off x="1893262" y="5887549"/>
            <a:ext cx="3949526" cy="14555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Jezreel at the foot of Mt. Gilboa</a:t>
            </a:r>
          </a:p>
        </p:txBody>
      </p:sp>
      <p:sp>
        <p:nvSpPr>
          <p:cNvPr id="964" name="Shunem"/>
          <p:cNvSpPr txBox="1"/>
          <p:nvPr/>
        </p:nvSpPr>
        <p:spPr>
          <a:xfrm>
            <a:off x="2105653" y="3404499"/>
            <a:ext cx="4714095" cy="10928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Shunem</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3" name="hannah traveling to shiloh-samuel.jpg" descr="hannah traveling to shiloh-samuel.jpg"/>
          <p:cNvPicPr>
            <a:picLocks noChangeAspect="1"/>
          </p:cNvPicPr>
          <p:nvPr/>
        </p:nvPicPr>
        <p:blipFill>
          <a:blip r:embed="rId2"/>
          <a:stretch>
            <a:fillRect/>
          </a:stretch>
        </p:blipFill>
        <p:spPr>
          <a:xfrm>
            <a:off x="1210509" y="920582"/>
            <a:ext cx="10583782" cy="7937836"/>
          </a:xfrm>
          <a:prstGeom prst="rect">
            <a:avLst/>
          </a:prstGeom>
          <a:ln w="12700">
            <a:miter lim="400000"/>
          </a:ln>
        </p:spPr>
      </p:pic>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6" name="That night, Saul slipped across the valley around the east side of Moreh to visit the witch at Endor (1 Sa. 28:7-8)."/>
          <p:cNvSpPr txBox="1">
            <a:spLocks noGrp="1"/>
          </p:cNvSpPr>
          <p:nvPr>
            <p:ph type="body" sz="quarter" idx="1"/>
          </p:nvPr>
        </p:nvSpPr>
        <p:spPr>
          <a:xfrm>
            <a:off x="1200539" y="6162060"/>
            <a:ext cx="10603722" cy="1798486"/>
          </a:xfrm>
          <a:prstGeom prst="rect">
            <a:avLst/>
          </a:prstGeom>
        </p:spPr>
        <p:txBody>
          <a:bodyPr/>
          <a:lstStyle>
            <a:lvl1pPr algn="ctr">
              <a:defRPr sz="3400">
                <a:solidFill>
                  <a:srgbClr val="94E3FE"/>
                </a:solidFill>
              </a:defRPr>
            </a:lvl1pPr>
          </a:lstStyle>
          <a:p>
            <a:r>
              <a:t>That night, Saul slipped across the valley around the east side of Moreh to visit the witch at Endor (1 Sa. 28:7-8).</a:t>
            </a:r>
          </a:p>
        </p:txBody>
      </p:sp>
      <p:grpSp>
        <p:nvGrpSpPr>
          <p:cNvPr id="969" name="IMG_5012.jpg"/>
          <p:cNvGrpSpPr/>
          <p:nvPr/>
        </p:nvGrpSpPr>
        <p:grpSpPr>
          <a:xfrm>
            <a:off x="271143" y="766935"/>
            <a:ext cx="12471400" cy="5181279"/>
            <a:chOff x="0" y="0"/>
            <a:chExt cx="12471399" cy="5181278"/>
          </a:xfrm>
        </p:grpSpPr>
        <p:pic>
          <p:nvPicPr>
            <p:cNvPr id="968" name="IMG_5012.jpg" descr="IMG_5012.jpg"/>
            <p:cNvPicPr>
              <a:picLocks noChangeAspect="1"/>
            </p:cNvPicPr>
            <p:nvPr/>
          </p:nvPicPr>
          <p:blipFill>
            <a:blip r:embed="rId2"/>
            <a:srcRect/>
            <a:stretch>
              <a:fillRect/>
            </a:stretch>
          </p:blipFill>
          <p:spPr>
            <a:xfrm>
              <a:off x="76200" y="63500"/>
              <a:ext cx="12331700" cy="5041579"/>
            </a:xfrm>
            <a:prstGeom prst="rect">
              <a:avLst/>
            </a:prstGeom>
            <a:ln>
              <a:noFill/>
            </a:ln>
            <a:effectLst/>
          </p:spPr>
        </p:pic>
        <p:pic>
          <p:nvPicPr>
            <p:cNvPr id="967" name="IMG_5012.jpg" descr="IMG_5012.jpg"/>
            <p:cNvPicPr>
              <a:picLocks/>
            </p:cNvPicPr>
            <p:nvPr/>
          </p:nvPicPr>
          <p:blipFill>
            <a:blip r:embed="rId3"/>
            <a:stretch>
              <a:fillRect/>
            </a:stretch>
          </p:blipFill>
          <p:spPr>
            <a:xfrm>
              <a:off x="0" y="-1"/>
              <a:ext cx="12471400" cy="5181280"/>
            </a:xfrm>
            <a:prstGeom prst="rect">
              <a:avLst/>
            </a:prstGeom>
            <a:effectLst/>
          </p:spPr>
        </p:pic>
      </p:grpSp>
      <p:sp>
        <p:nvSpPr>
          <p:cNvPr id="970" name="Endor"/>
          <p:cNvSpPr txBox="1"/>
          <p:nvPr/>
        </p:nvSpPr>
        <p:spPr>
          <a:xfrm>
            <a:off x="4959350" y="2594433"/>
            <a:ext cx="2070100" cy="15262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000000"/>
                </a:solidFill>
              </a:defRPr>
            </a:lvl1pPr>
          </a:lstStyle>
          <a:p>
            <a:r>
              <a:t>Endor</a:t>
            </a:r>
          </a:p>
        </p:txBody>
      </p:sp>
      <p:sp>
        <p:nvSpPr>
          <p:cNvPr id="971" name="Hill Moreh"/>
          <p:cNvSpPr txBox="1"/>
          <p:nvPr/>
        </p:nvSpPr>
        <p:spPr>
          <a:xfrm>
            <a:off x="1155700" y="2771092"/>
            <a:ext cx="2634754" cy="15262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000000"/>
                </a:solidFill>
              </a:defRPr>
            </a:lvl1pPr>
          </a:lstStyle>
          <a:p>
            <a:r>
              <a:t>Hill Moreh</a:t>
            </a:r>
          </a:p>
        </p:txBody>
      </p:sp>
      <p:sp>
        <p:nvSpPr>
          <p:cNvPr id="972" name="Mt. Gilboa"/>
          <p:cNvSpPr txBox="1"/>
          <p:nvPr/>
        </p:nvSpPr>
        <p:spPr>
          <a:xfrm>
            <a:off x="-361104" y="4149030"/>
            <a:ext cx="4700589" cy="14555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Mt. Gilboa</a:t>
            </a: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4" name="The next day, the Philistines killed Saul and his sons on Gilboa (1 Sa. 29:1, 11; 31:1-6). They nailed Saul’s body to the wall of Bethshan."/>
          <p:cNvSpPr txBox="1">
            <a:spLocks noGrp="1"/>
          </p:cNvSpPr>
          <p:nvPr>
            <p:ph type="body" sz="half" idx="1"/>
          </p:nvPr>
        </p:nvSpPr>
        <p:spPr>
          <a:xfrm>
            <a:off x="618487" y="5928271"/>
            <a:ext cx="11767826" cy="2933817"/>
          </a:xfrm>
          <a:prstGeom prst="rect">
            <a:avLst/>
          </a:prstGeom>
        </p:spPr>
        <p:txBody>
          <a:bodyPr/>
          <a:lstStyle>
            <a:lvl1pPr algn="ctr">
              <a:defRPr sz="3400">
                <a:solidFill>
                  <a:srgbClr val="94E3FE"/>
                </a:solidFill>
              </a:defRPr>
            </a:lvl1pPr>
          </a:lstStyle>
          <a:p>
            <a:r>
              <a:t>The next day, the Philistines killed Saul and his sons on Gilboa (1 Sa. 29:1, 11; 31:1-6). They nailed Saul’s body to the wall of Bethshan.</a:t>
            </a:r>
          </a:p>
        </p:txBody>
      </p:sp>
      <p:grpSp>
        <p:nvGrpSpPr>
          <p:cNvPr id="977" name="IMG_5012.jpg"/>
          <p:cNvGrpSpPr/>
          <p:nvPr/>
        </p:nvGrpSpPr>
        <p:grpSpPr>
          <a:xfrm>
            <a:off x="266700" y="538335"/>
            <a:ext cx="12471400" cy="5181279"/>
            <a:chOff x="0" y="0"/>
            <a:chExt cx="12471399" cy="5181278"/>
          </a:xfrm>
        </p:grpSpPr>
        <p:pic>
          <p:nvPicPr>
            <p:cNvPr id="976" name="IMG_5012.jpg" descr="IMG_5012.jpg"/>
            <p:cNvPicPr>
              <a:picLocks noChangeAspect="1"/>
            </p:cNvPicPr>
            <p:nvPr/>
          </p:nvPicPr>
          <p:blipFill>
            <a:blip r:embed="rId2"/>
            <a:srcRect/>
            <a:stretch>
              <a:fillRect/>
            </a:stretch>
          </p:blipFill>
          <p:spPr>
            <a:xfrm>
              <a:off x="76200" y="63500"/>
              <a:ext cx="12331700" cy="5041579"/>
            </a:xfrm>
            <a:prstGeom prst="rect">
              <a:avLst/>
            </a:prstGeom>
            <a:ln>
              <a:noFill/>
            </a:ln>
            <a:effectLst/>
          </p:spPr>
        </p:pic>
        <p:pic>
          <p:nvPicPr>
            <p:cNvPr id="975" name="IMG_5012.jpg" descr="IMG_5012.jpg"/>
            <p:cNvPicPr>
              <a:picLocks/>
            </p:cNvPicPr>
            <p:nvPr/>
          </p:nvPicPr>
          <p:blipFill>
            <a:blip r:embed="rId3"/>
            <a:stretch>
              <a:fillRect/>
            </a:stretch>
          </p:blipFill>
          <p:spPr>
            <a:xfrm>
              <a:off x="0" y="-1"/>
              <a:ext cx="12471400" cy="5181280"/>
            </a:xfrm>
            <a:prstGeom prst="rect">
              <a:avLst/>
            </a:prstGeom>
            <a:effectLst/>
          </p:spPr>
        </p:pic>
      </p:grpSp>
      <p:sp>
        <p:nvSpPr>
          <p:cNvPr id="978" name="Bethshan"/>
          <p:cNvSpPr txBox="1"/>
          <p:nvPr/>
        </p:nvSpPr>
        <p:spPr>
          <a:xfrm>
            <a:off x="6058693" y="2559062"/>
            <a:ext cx="2070101" cy="15262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000000"/>
                </a:solidFill>
              </a:defRPr>
            </a:lvl1pPr>
          </a:lstStyle>
          <a:p>
            <a:r>
              <a:t>Bethshan</a:t>
            </a:r>
          </a:p>
        </p:txBody>
      </p:sp>
      <p:sp>
        <p:nvSpPr>
          <p:cNvPr id="979" name="Jordan Valley"/>
          <p:cNvSpPr txBox="1"/>
          <p:nvPr/>
        </p:nvSpPr>
        <p:spPr>
          <a:xfrm>
            <a:off x="9808441" y="3015356"/>
            <a:ext cx="2070101" cy="18822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Jordan Valley</a:t>
            </a:r>
          </a:p>
        </p:txBody>
      </p:sp>
      <p:sp>
        <p:nvSpPr>
          <p:cNvPr id="980" name="Hill Moreh"/>
          <p:cNvSpPr txBox="1"/>
          <p:nvPr/>
        </p:nvSpPr>
        <p:spPr>
          <a:xfrm>
            <a:off x="1222220" y="2559062"/>
            <a:ext cx="2634755" cy="15262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000000"/>
                </a:solidFill>
              </a:defRPr>
            </a:lvl1pPr>
          </a:lstStyle>
          <a:p>
            <a:r>
              <a:t>Hill Moreh</a:t>
            </a:r>
          </a:p>
        </p:txBody>
      </p:sp>
      <p:sp>
        <p:nvSpPr>
          <p:cNvPr id="981" name="Mt. Gilboa"/>
          <p:cNvSpPr txBox="1"/>
          <p:nvPr/>
        </p:nvSpPr>
        <p:spPr>
          <a:xfrm>
            <a:off x="-573882" y="4385053"/>
            <a:ext cx="4700589" cy="14555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Mt. Gilboa</a:t>
            </a: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5" name="arial view of bethshan.jpeg"/>
          <p:cNvGrpSpPr/>
          <p:nvPr/>
        </p:nvGrpSpPr>
        <p:grpSpPr>
          <a:xfrm>
            <a:off x="5575166" y="1174472"/>
            <a:ext cx="6907605" cy="7042114"/>
            <a:chOff x="0" y="0"/>
            <a:chExt cx="6907603" cy="7042113"/>
          </a:xfrm>
        </p:grpSpPr>
        <p:pic>
          <p:nvPicPr>
            <p:cNvPr id="984" name="arial view of bethshan.jpeg" descr="arial view of bethshan.jpeg"/>
            <p:cNvPicPr>
              <a:picLocks noChangeAspect="1"/>
            </p:cNvPicPr>
            <p:nvPr/>
          </p:nvPicPr>
          <p:blipFill>
            <a:blip r:embed="rId2"/>
            <a:srcRect l="47368" t="6588" r="8193" b="20381"/>
            <a:stretch>
              <a:fillRect/>
            </a:stretch>
          </p:blipFill>
          <p:spPr>
            <a:xfrm>
              <a:off x="76200" y="63500"/>
              <a:ext cx="6767904" cy="6902414"/>
            </a:xfrm>
            <a:prstGeom prst="rect">
              <a:avLst/>
            </a:prstGeom>
            <a:ln>
              <a:noFill/>
            </a:ln>
            <a:effectLst/>
          </p:spPr>
        </p:pic>
        <p:pic>
          <p:nvPicPr>
            <p:cNvPr id="983" name="arial view of bethshan.jpeg" descr="arial view of bethshan.jpeg"/>
            <p:cNvPicPr>
              <a:picLocks/>
            </p:cNvPicPr>
            <p:nvPr/>
          </p:nvPicPr>
          <p:blipFill>
            <a:blip r:embed="rId3"/>
            <a:stretch>
              <a:fillRect/>
            </a:stretch>
          </p:blipFill>
          <p:spPr>
            <a:xfrm>
              <a:off x="0" y="-1"/>
              <a:ext cx="6907605" cy="7042115"/>
            </a:xfrm>
            <a:prstGeom prst="rect">
              <a:avLst/>
            </a:prstGeom>
            <a:effectLst/>
          </p:spPr>
        </p:pic>
      </p:grpSp>
      <p:grpSp>
        <p:nvGrpSpPr>
          <p:cNvPr id="988" name="arial view of bethshan.jpeg"/>
          <p:cNvGrpSpPr/>
          <p:nvPr/>
        </p:nvGrpSpPr>
        <p:grpSpPr>
          <a:xfrm>
            <a:off x="398419" y="1174472"/>
            <a:ext cx="5704364" cy="7042114"/>
            <a:chOff x="0" y="0"/>
            <a:chExt cx="5704362" cy="7042113"/>
          </a:xfrm>
        </p:grpSpPr>
        <p:pic>
          <p:nvPicPr>
            <p:cNvPr id="987" name="arial view of bethshan.jpeg" descr="arial view of bethshan.jpeg"/>
            <p:cNvPicPr>
              <a:picLocks noChangeAspect="1"/>
            </p:cNvPicPr>
            <p:nvPr/>
          </p:nvPicPr>
          <p:blipFill>
            <a:blip r:embed="rId2"/>
            <a:srcRect l="12679" t="6588" r="50718" b="20253"/>
            <a:stretch>
              <a:fillRect/>
            </a:stretch>
          </p:blipFill>
          <p:spPr>
            <a:xfrm>
              <a:off x="76200" y="63500"/>
              <a:ext cx="5564663" cy="6902414"/>
            </a:xfrm>
            <a:prstGeom prst="rect">
              <a:avLst/>
            </a:prstGeom>
            <a:ln>
              <a:noFill/>
            </a:ln>
            <a:effectLst/>
          </p:spPr>
        </p:pic>
        <p:pic>
          <p:nvPicPr>
            <p:cNvPr id="986" name="arial view of bethshan.jpeg" descr="arial view of bethshan.jpeg"/>
            <p:cNvPicPr>
              <a:picLocks/>
            </p:cNvPicPr>
            <p:nvPr/>
          </p:nvPicPr>
          <p:blipFill>
            <a:blip r:embed="rId4"/>
            <a:stretch>
              <a:fillRect/>
            </a:stretch>
          </p:blipFill>
          <p:spPr>
            <a:xfrm>
              <a:off x="0" y="-1"/>
              <a:ext cx="5704363" cy="7042115"/>
            </a:xfrm>
            <a:prstGeom prst="rect">
              <a:avLst/>
            </a:prstGeom>
            <a:effectLst/>
          </p:spPr>
        </p:pic>
      </p:grpSp>
      <p:sp>
        <p:nvSpPr>
          <p:cNvPr id="989" name="Bethshan"/>
          <p:cNvSpPr txBox="1"/>
          <p:nvPr/>
        </p:nvSpPr>
        <p:spPr>
          <a:xfrm>
            <a:off x="2215551" y="4140896"/>
            <a:ext cx="2070101" cy="11092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78358">
              <a:lnSpc>
                <a:spcPct val="110000"/>
              </a:lnSpc>
              <a:defRPr sz="3366" cap="none">
                <a:solidFill>
                  <a:srgbClr val="FFFFFF"/>
                </a:solidFill>
              </a:defRPr>
            </a:lvl1pPr>
          </a:lstStyle>
          <a:p>
            <a:r>
              <a:t>Bethshan</a:t>
            </a:r>
          </a:p>
        </p:txBody>
      </p:sp>
      <p:sp>
        <p:nvSpPr>
          <p:cNvPr id="990" name="Gilboa"/>
          <p:cNvSpPr txBox="1"/>
          <p:nvPr/>
        </p:nvSpPr>
        <p:spPr>
          <a:xfrm>
            <a:off x="10284284" y="7180429"/>
            <a:ext cx="2070101" cy="11092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78358">
              <a:lnSpc>
                <a:spcPct val="110000"/>
              </a:lnSpc>
              <a:defRPr sz="3366" cap="none">
                <a:solidFill>
                  <a:srgbClr val="FFFFFF"/>
                </a:solidFill>
              </a:defRPr>
            </a:lvl1pPr>
          </a:lstStyle>
          <a:p>
            <a:r>
              <a:t>Gilboa</a:t>
            </a:r>
          </a:p>
        </p:txBody>
      </p:sp>
      <p:sp>
        <p:nvSpPr>
          <p:cNvPr id="991" name="Line"/>
          <p:cNvSpPr/>
          <p:nvPr/>
        </p:nvSpPr>
        <p:spPr>
          <a:xfrm>
            <a:off x="10761133" y="7933266"/>
            <a:ext cx="1387336" cy="1"/>
          </a:xfrm>
          <a:prstGeom prst="line">
            <a:avLst/>
          </a:prstGeom>
          <a:ln w="1016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992" name="Jordan River Valley"/>
          <p:cNvSpPr txBox="1"/>
          <p:nvPr/>
        </p:nvSpPr>
        <p:spPr>
          <a:xfrm>
            <a:off x="6440417" y="1541629"/>
            <a:ext cx="2985758" cy="11092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420624">
              <a:lnSpc>
                <a:spcPct val="110000"/>
              </a:lnSpc>
              <a:defRPr sz="2448" cap="none">
                <a:solidFill>
                  <a:srgbClr val="FFFFFF"/>
                </a:solidFill>
              </a:defRPr>
            </a:lvl1pPr>
          </a:lstStyle>
          <a:p>
            <a:r>
              <a:t>Jordan River Valley</a:t>
            </a:r>
          </a:p>
        </p:txBody>
      </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 name="Jezreel Valley.jpg" descr="Jezreel Valley.jpg"/>
          <p:cNvPicPr>
            <a:picLocks noChangeAspect="1"/>
          </p:cNvPicPr>
          <p:nvPr/>
        </p:nvPicPr>
        <p:blipFill>
          <a:blip r:embed="rId2"/>
          <a:srcRect l="7062" t="16588" r="2800" b="12382"/>
          <a:stretch>
            <a:fillRect/>
          </a:stretch>
        </p:blipFill>
        <p:spPr>
          <a:xfrm>
            <a:off x="984250" y="580371"/>
            <a:ext cx="11036303" cy="6084899"/>
          </a:xfrm>
          <a:prstGeom prst="rect">
            <a:avLst/>
          </a:prstGeom>
          <a:ln w="12700">
            <a:miter lim="400000"/>
          </a:ln>
        </p:spPr>
      </p:pic>
      <p:sp>
        <p:nvSpPr>
          <p:cNvPr id="995" name="galilee"/>
          <p:cNvSpPr txBox="1"/>
          <p:nvPr/>
        </p:nvSpPr>
        <p:spPr>
          <a:xfrm>
            <a:off x="7369037" y="1386062"/>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galilee</a:t>
            </a:r>
          </a:p>
        </p:txBody>
      </p:sp>
      <p:sp>
        <p:nvSpPr>
          <p:cNvPr id="996" name="carmel"/>
          <p:cNvSpPr txBox="1"/>
          <p:nvPr/>
        </p:nvSpPr>
        <p:spPr>
          <a:xfrm>
            <a:off x="1201292" y="2716646"/>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carmel</a:t>
            </a:r>
          </a:p>
        </p:txBody>
      </p:sp>
      <p:sp>
        <p:nvSpPr>
          <p:cNvPr id="997" name="jezreel Valley"/>
          <p:cNvSpPr txBox="1"/>
          <p:nvPr/>
        </p:nvSpPr>
        <p:spPr>
          <a:xfrm rot="2531721">
            <a:off x="3074556" y="3746930"/>
            <a:ext cx="2241891" cy="8781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a:solidFill>
                  <a:srgbClr val="FFFFFF"/>
                </a:solidFill>
              </a:defRPr>
            </a:lvl1pPr>
          </a:lstStyle>
          <a:p>
            <a:r>
              <a:t>jezreel Valley</a:t>
            </a:r>
          </a:p>
        </p:txBody>
      </p:sp>
      <p:sp>
        <p:nvSpPr>
          <p:cNvPr id="998" name="MOREH"/>
          <p:cNvSpPr txBox="1"/>
          <p:nvPr/>
        </p:nvSpPr>
        <p:spPr>
          <a:xfrm>
            <a:off x="4919114" y="3974653"/>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MOREH</a:t>
            </a:r>
          </a:p>
        </p:txBody>
      </p:sp>
      <p:sp>
        <p:nvSpPr>
          <p:cNvPr id="999" name="megiddo"/>
          <p:cNvSpPr txBox="1"/>
          <p:nvPr/>
        </p:nvSpPr>
        <p:spPr>
          <a:xfrm>
            <a:off x="2542108" y="4422597"/>
            <a:ext cx="157058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megiddo</a:t>
            </a:r>
          </a:p>
        </p:txBody>
      </p:sp>
      <p:sp>
        <p:nvSpPr>
          <p:cNvPr id="1000" name="gilboa"/>
          <p:cNvSpPr txBox="1"/>
          <p:nvPr/>
        </p:nvSpPr>
        <p:spPr>
          <a:xfrm>
            <a:off x="4719551" y="5782476"/>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800">
                <a:solidFill>
                  <a:srgbClr val="000000"/>
                </a:solidFill>
              </a:defRPr>
            </a:lvl1pPr>
          </a:lstStyle>
          <a:p>
            <a:r>
              <a:t>gilboa</a:t>
            </a:r>
          </a:p>
        </p:txBody>
      </p:sp>
      <p:sp>
        <p:nvSpPr>
          <p:cNvPr id="1001" name="jordan river"/>
          <p:cNvSpPr txBox="1"/>
          <p:nvPr/>
        </p:nvSpPr>
        <p:spPr>
          <a:xfrm rot="5718029">
            <a:off x="6792218" y="4808229"/>
            <a:ext cx="2417565"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jordan river</a:t>
            </a:r>
          </a:p>
        </p:txBody>
      </p:sp>
      <p:sp>
        <p:nvSpPr>
          <p:cNvPr id="1002" name="arbel"/>
          <p:cNvSpPr txBox="1"/>
          <p:nvPr/>
        </p:nvSpPr>
        <p:spPr>
          <a:xfrm>
            <a:off x="5725573" y="1236390"/>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arbel</a:t>
            </a:r>
          </a:p>
        </p:txBody>
      </p:sp>
      <p:sp>
        <p:nvSpPr>
          <p:cNvPr id="1003" name="endor"/>
          <p:cNvSpPr txBox="1"/>
          <p:nvPr/>
        </p:nvSpPr>
        <p:spPr>
          <a:xfrm>
            <a:off x="5369973" y="3647766"/>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endor</a:t>
            </a:r>
          </a:p>
        </p:txBody>
      </p:sp>
      <p:sp>
        <p:nvSpPr>
          <p:cNvPr id="1004" name="The men of Jabeshgilead traveled across the Jordan Valley by night, retrieved the bodies, and buried them (1 Sa. 31:10-13)."/>
          <p:cNvSpPr txBox="1"/>
          <p:nvPr/>
        </p:nvSpPr>
        <p:spPr>
          <a:xfrm>
            <a:off x="1786034" y="6830193"/>
            <a:ext cx="9432732" cy="34977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men of Jabeshgilead traveled across the Jordan Valley by night, retrieved the bodies, and buried them (1 Sa. 31:10-13).</a:t>
            </a:r>
          </a:p>
        </p:txBody>
      </p:sp>
      <p:sp>
        <p:nvSpPr>
          <p:cNvPr id="1005" name="jabesh-gilead"/>
          <p:cNvSpPr txBox="1"/>
          <p:nvPr/>
        </p:nvSpPr>
        <p:spPr>
          <a:xfrm>
            <a:off x="9078374" y="5883387"/>
            <a:ext cx="1733231" cy="802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jabesh-gilead</a:t>
            </a:r>
          </a:p>
        </p:txBody>
      </p:sp>
      <p:sp>
        <p:nvSpPr>
          <p:cNvPr id="1006" name="bethshan"/>
          <p:cNvSpPr txBox="1"/>
          <p:nvPr/>
        </p:nvSpPr>
        <p:spPr>
          <a:xfrm>
            <a:off x="5636056" y="4808229"/>
            <a:ext cx="186003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bethshan</a:t>
            </a:r>
          </a:p>
        </p:txBody>
      </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0" name="jezreel valley jordan looking east steven miller.png"/>
          <p:cNvGrpSpPr/>
          <p:nvPr/>
        </p:nvGrpSpPr>
        <p:grpSpPr>
          <a:xfrm>
            <a:off x="896109" y="1270534"/>
            <a:ext cx="11212582" cy="7237932"/>
            <a:chOff x="0" y="0"/>
            <a:chExt cx="11212580" cy="7237930"/>
          </a:xfrm>
        </p:grpSpPr>
        <p:pic>
          <p:nvPicPr>
            <p:cNvPr id="1009" name="jezreel valley jordan looking east steven miller.png" descr="jezreel valley jordan looking east steven miller.png"/>
            <p:cNvPicPr>
              <a:picLocks noChangeAspect="1"/>
            </p:cNvPicPr>
            <p:nvPr/>
          </p:nvPicPr>
          <p:blipFill>
            <a:blip r:embed="rId2"/>
            <a:srcRect l="11206" r="8424" b="16579"/>
            <a:stretch>
              <a:fillRect/>
            </a:stretch>
          </p:blipFill>
          <p:spPr>
            <a:xfrm>
              <a:off x="76200" y="63500"/>
              <a:ext cx="11072881" cy="7098231"/>
            </a:xfrm>
            <a:prstGeom prst="rect">
              <a:avLst/>
            </a:prstGeom>
            <a:ln>
              <a:noFill/>
            </a:ln>
            <a:effectLst/>
          </p:spPr>
        </p:pic>
        <p:pic>
          <p:nvPicPr>
            <p:cNvPr id="1008" name="jezreel valley jordan looking east steven miller.png" descr="jezreel valley jordan looking east steven miller.png"/>
            <p:cNvPicPr>
              <a:picLocks/>
            </p:cNvPicPr>
            <p:nvPr/>
          </p:nvPicPr>
          <p:blipFill>
            <a:blip r:embed="rId3"/>
            <a:stretch>
              <a:fillRect/>
            </a:stretch>
          </p:blipFill>
          <p:spPr>
            <a:xfrm>
              <a:off x="-1" y="-1"/>
              <a:ext cx="11212582" cy="7237932"/>
            </a:xfrm>
            <a:prstGeom prst="rect">
              <a:avLst/>
            </a:prstGeom>
            <a:effectLst/>
          </p:spPr>
        </p:pic>
      </p:grpSp>
      <p:sp>
        <p:nvSpPr>
          <p:cNvPr id="1011" name="Bethshan"/>
          <p:cNvSpPr txBox="1"/>
          <p:nvPr/>
        </p:nvSpPr>
        <p:spPr>
          <a:xfrm>
            <a:off x="4058745" y="4151935"/>
            <a:ext cx="2070101" cy="11092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2600" cap="none">
                <a:solidFill>
                  <a:srgbClr val="FFFFFF"/>
                </a:solidFill>
              </a:defRPr>
            </a:lvl1pPr>
          </a:lstStyle>
          <a:p>
            <a:r>
              <a:t>Bethshan</a:t>
            </a:r>
          </a:p>
        </p:txBody>
      </p:sp>
      <p:sp>
        <p:nvSpPr>
          <p:cNvPr id="1012" name="Jabesh-gilead"/>
          <p:cNvSpPr txBox="1"/>
          <p:nvPr/>
        </p:nvSpPr>
        <p:spPr>
          <a:xfrm>
            <a:off x="4603118" y="1569311"/>
            <a:ext cx="1932669" cy="1637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2600" cap="none">
                <a:solidFill>
                  <a:srgbClr val="FFFFFF"/>
                </a:solidFill>
              </a:defRPr>
            </a:lvl1pPr>
          </a:lstStyle>
          <a:p>
            <a:r>
              <a:t>Jabesh-gilead</a:t>
            </a:r>
          </a:p>
        </p:txBody>
      </p:sp>
      <p:sp>
        <p:nvSpPr>
          <p:cNvPr id="1013" name="Gilboa"/>
          <p:cNvSpPr txBox="1"/>
          <p:nvPr/>
        </p:nvSpPr>
        <p:spPr>
          <a:xfrm>
            <a:off x="7398466" y="3579683"/>
            <a:ext cx="2070101" cy="11092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78358">
              <a:lnSpc>
                <a:spcPct val="110000"/>
              </a:lnSpc>
              <a:defRPr sz="3366" cap="none">
                <a:solidFill>
                  <a:srgbClr val="FFFFFF"/>
                </a:solidFill>
              </a:defRPr>
            </a:lvl1pPr>
          </a:lstStyle>
          <a:p>
            <a:r>
              <a:t>Gilboa</a:t>
            </a:r>
          </a:p>
        </p:txBody>
      </p:sp>
      <p:sp>
        <p:nvSpPr>
          <p:cNvPr id="1014" name="Jezreel Valley"/>
          <p:cNvSpPr txBox="1"/>
          <p:nvPr/>
        </p:nvSpPr>
        <p:spPr>
          <a:xfrm>
            <a:off x="6756044" y="5994822"/>
            <a:ext cx="2070101" cy="19608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FFFFFF"/>
                </a:solidFill>
              </a:defRPr>
            </a:lvl1pPr>
          </a:lstStyle>
          <a:p>
            <a:r>
              <a:t>Jezreel Valley</a:t>
            </a:r>
          </a:p>
        </p:txBody>
      </p:sp>
      <p:sp>
        <p:nvSpPr>
          <p:cNvPr id="1015" name="© Steven M. Miller…"/>
          <p:cNvSpPr txBox="1"/>
          <p:nvPr/>
        </p:nvSpPr>
        <p:spPr>
          <a:xfrm>
            <a:off x="853417" y="7515285"/>
            <a:ext cx="3601636" cy="1637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nSpc>
                <a:spcPct val="110000"/>
              </a:lnSpc>
              <a:defRPr sz="2400" b="0" cap="none">
                <a:solidFill>
                  <a:srgbClr val="FFFFFF"/>
                </a:solidFill>
              </a:defRPr>
            </a:pPr>
            <a:r>
              <a:t>© Steven M. Miller </a:t>
            </a:r>
          </a:p>
          <a:p>
            <a:pPr>
              <a:lnSpc>
                <a:spcPct val="110000"/>
              </a:lnSpc>
              <a:defRPr sz="2400" b="0" cap="none">
                <a:solidFill>
                  <a:srgbClr val="FFFFFF"/>
                </a:solidFill>
              </a:defRPr>
            </a:pPr>
            <a:r>
              <a:t>Casual English Bible</a:t>
            </a:r>
          </a:p>
        </p:txBody>
      </p:sp>
      <p:sp>
        <p:nvSpPr>
          <p:cNvPr id="1016" name="Moreh"/>
          <p:cNvSpPr txBox="1"/>
          <p:nvPr/>
        </p:nvSpPr>
        <p:spPr>
          <a:xfrm>
            <a:off x="4737751" y="4741517"/>
            <a:ext cx="1663403" cy="9218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2600" cap="none">
                <a:solidFill>
                  <a:srgbClr val="FFFFFF"/>
                </a:solidFill>
              </a:defRPr>
            </a:lvl1pPr>
          </a:lstStyle>
          <a:p>
            <a:r>
              <a:t>Moreh</a:t>
            </a:r>
          </a:p>
        </p:txBody>
      </p:sp>
      <p:sp>
        <p:nvSpPr>
          <p:cNvPr id="1017" name="Jordan River"/>
          <p:cNvSpPr txBox="1"/>
          <p:nvPr/>
        </p:nvSpPr>
        <p:spPr>
          <a:xfrm rot="20952506">
            <a:off x="2791478" y="3626453"/>
            <a:ext cx="2977086" cy="10157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FFFFFF"/>
                </a:solidFill>
              </a:defRPr>
            </a:lvl1pPr>
          </a:lstStyle>
          <a:p>
            <a:r>
              <a:t>Jordan River</a:t>
            </a:r>
          </a:p>
        </p:txBody>
      </p:sp>
      <p:sp>
        <p:nvSpPr>
          <p:cNvPr id="1018" name="Tabor"/>
          <p:cNvSpPr txBox="1"/>
          <p:nvPr/>
        </p:nvSpPr>
        <p:spPr>
          <a:xfrm>
            <a:off x="2453375" y="4741517"/>
            <a:ext cx="1663403" cy="9218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2600" cap="none">
                <a:solidFill>
                  <a:srgbClr val="FFFFFF"/>
                </a:solidFill>
              </a:defRPr>
            </a:lvl1pPr>
          </a:lstStyle>
          <a:p>
            <a:r>
              <a:t>Tabor</a:t>
            </a:r>
          </a:p>
        </p:txBody>
      </p:sp>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1021"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1022"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Reconstructive drawing of Shiloh in Hannah’s day"/>
          <p:cNvSpPr txBox="1"/>
          <p:nvPr/>
        </p:nvSpPr>
        <p:spPr>
          <a:xfrm>
            <a:off x="1809071" y="8023321"/>
            <a:ext cx="9386658" cy="18615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94E3FE"/>
                </a:solidFill>
              </a:defRPr>
            </a:lvl1pPr>
          </a:lstStyle>
          <a:p>
            <a:r>
              <a:t>Reconstructive drawing of Shiloh in Hannah’s day</a:t>
            </a:r>
          </a:p>
        </p:txBody>
      </p:sp>
      <p:pic>
        <p:nvPicPr>
          <p:cNvPr id="386" name="shiloh tabernacle archaeology-illustrated--40171.jpeg" descr="shiloh tabernacle archaeology-illustrated--40171.jpeg"/>
          <p:cNvPicPr>
            <a:picLocks noChangeAspect="1"/>
          </p:cNvPicPr>
          <p:nvPr/>
        </p:nvPicPr>
        <p:blipFill>
          <a:blip r:embed="rId2"/>
          <a:stretch>
            <a:fillRect/>
          </a:stretch>
        </p:blipFill>
        <p:spPr>
          <a:xfrm>
            <a:off x="888991" y="491284"/>
            <a:ext cx="11226818" cy="7260010"/>
          </a:xfrm>
          <a:prstGeom prst="rect">
            <a:avLst/>
          </a:prstGeom>
          <a:ln w="12700">
            <a:miter lim="400000"/>
          </a:ln>
        </p:spPr>
      </p:pic>
      <p:sp>
        <p:nvSpPr>
          <p:cNvPr id="387" name="(c) Archaeology Illustrated"/>
          <p:cNvSpPr txBox="1"/>
          <p:nvPr/>
        </p:nvSpPr>
        <p:spPr>
          <a:xfrm>
            <a:off x="980523" y="7170256"/>
            <a:ext cx="3931754"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Looking south over the ruins of Shiloh toward Hannah’s home of Ramah"/>
          <p:cNvSpPr txBox="1"/>
          <p:nvPr/>
        </p:nvSpPr>
        <p:spPr>
          <a:xfrm>
            <a:off x="1809071" y="7616921"/>
            <a:ext cx="9386658" cy="18615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94E3FE"/>
                </a:solidFill>
              </a:defRPr>
            </a:lvl1pPr>
          </a:lstStyle>
          <a:p>
            <a:r>
              <a:t>Looking south over the ruins of Shiloh toward Hannah’s home of Ramah</a:t>
            </a:r>
          </a:p>
        </p:txBody>
      </p:sp>
      <p:pic>
        <p:nvPicPr>
          <p:cNvPr id="390" name="Shiloh looking south toward Ramah.png" descr="Shiloh looking south toward Ramah.png"/>
          <p:cNvPicPr>
            <a:picLocks noChangeAspect="1"/>
          </p:cNvPicPr>
          <p:nvPr/>
        </p:nvPicPr>
        <p:blipFill>
          <a:blip r:embed="rId2"/>
          <a:stretch>
            <a:fillRect/>
          </a:stretch>
        </p:blipFill>
        <p:spPr>
          <a:xfrm>
            <a:off x="768350" y="553245"/>
            <a:ext cx="11468100" cy="6654801"/>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2" name="tabernacle01 - Version 2.jpg" descr="tabernacle01 - Version 2.jpg"/>
          <p:cNvPicPr>
            <a:picLocks noChangeAspect="1"/>
          </p:cNvPicPr>
          <p:nvPr/>
        </p:nvPicPr>
        <p:blipFill>
          <a:blip r:embed="rId2"/>
          <a:stretch>
            <a:fillRect/>
          </a:stretch>
        </p:blipFill>
        <p:spPr>
          <a:xfrm>
            <a:off x="1999257" y="708285"/>
            <a:ext cx="9006151" cy="6425230"/>
          </a:xfrm>
          <a:prstGeom prst="rect">
            <a:avLst/>
          </a:prstGeom>
          <a:ln w="12700">
            <a:miter lim="400000"/>
          </a:ln>
        </p:spPr>
      </p:pic>
      <p:sp>
        <p:nvSpPr>
          <p:cNvPr id="393" name="“And the whole congregation of the children of Israel assembled together at Shiloh, and set up the tabernacle of the congregation there” (Jos. 18:1)."/>
          <p:cNvSpPr txBox="1"/>
          <p:nvPr/>
        </p:nvSpPr>
        <p:spPr>
          <a:xfrm>
            <a:off x="1501129" y="7307888"/>
            <a:ext cx="10002542" cy="18615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100" cap="none">
                <a:solidFill>
                  <a:srgbClr val="FFFFFF"/>
                </a:solidFill>
              </a:defRPr>
            </a:lvl1pPr>
          </a:lstStyle>
          <a:p>
            <a:r>
              <a:t>“And the whole congregation of the children of Israel assembled together at Shiloh, and set up the tabernacle of the congregation there” (Jos. 18:1).</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5" name="tabernacle01 - Version 2.jpg" descr="tabernacle01 - Version 2.jpg"/>
          <p:cNvPicPr>
            <a:picLocks noChangeAspect="1"/>
          </p:cNvPicPr>
          <p:nvPr/>
        </p:nvPicPr>
        <p:blipFill>
          <a:blip r:embed="rId2"/>
          <a:stretch>
            <a:fillRect/>
          </a:stretch>
        </p:blipFill>
        <p:spPr>
          <a:xfrm>
            <a:off x="1999257" y="708285"/>
            <a:ext cx="9006151" cy="6425230"/>
          </a:xfrm>
          <a:prstGeom prst="rect">
            <a:avLst/>
          </a:prstGeom>
          <a:ln w="12700">
            <a:miter lim="400000"/>
          </a:ln>
        </p:spPr>
      </p:pic>
      <p:sp>
        <p:nvSpPr>
          <p:cNvPr id="396" name="The Israelites journeyed there three times a year for the feasts - Passover, Pentecost, Tabernacles."/>
          <p:cNvSpPr txBox="1"/>
          <p:nvPr/>
        </p:nvSpPr>
        <p:spPr>
          <a:xfrm>
            <a:off x="1163141" y="7494155"/>
            <a:ext cx="10678518" cy="16720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94E3FE"/>
                </a:solidFill>
              </a:defRPr>
            </a:lvl1pPr>
          </a:lstStyle>
          <a:p>
            <a:r>
              <a:t>The Israelites journeyed there three times a year for the feasts - Passover, Pentecost, Tabernacles.</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Hannah was the first wife of the polygamous marriage of Elkanah, which is never a happy situation (1 Sa. 1:2, 6, 7). The Lord had shut up her womb (1 Sa. 1:5). He is in control of conception and childbirth."/>
          <p:cNvSpPr txBox="1"/>
          <p:nvPr/>
        </p:nvSpPr>
        <p:spPr>
          <a:xfrm>
            <a:off x="1349920" y="1334641"/>
            <a:ext cx="4716960" cy="68029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Hannah was the first wife of the polygamous marriage of Elkanah, which is never a happy situation (1 Sa. 1:2, 6, 7). The Lord had shut up her womb (1 Sa. 1:5). He is in control of conception and childbirth. </a:t>
            </a:r>
          </a:p>
        </p:txBody>
      </p:sp>
      <p:pic>
        <p:nvPicPr>
          <p:cNvPr id="399" name="a_Sa11.jpg" descr="a_Sa11.jpg"/>
          <p:cNvPicPr>
            <a:picLocks noChangeAspect="1"/>
          </p:cNvPicPr>
          <p:nvPr/>
        </p:nvPicPr>
        <p:blipFill>
          <a:blip r:embed="rId2"/>
          <a:stretch>
            <a:fillRect/>
          </a:stretch>
        </p:blipFill>
        <p:spPr>
          <a:xfrm>
            <a:off x="6455932" y="1334690"/>
            <a:ext cx="5602394" cy="6802907"/>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Hannah prayed for a son that she would devote to God.…"/>
          <p:cNvSpPr txBox="1"/>
          <p:nvPr/>
        </p:nvSpPr>
        <p:spPr>
          <a:xfrm>
            <a:off x="1079500" y="1012907"/>
            <a:ext cx="5599708" cy="82019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a:lnSpc>
                <a:spcPct val="110000"/>
              </a:lnSpc>
              <a:defRPr cap="none">
                <a:solidFill>
                  <a:srgbClr val="94E3FE"/>
                </a:solidFill>
              </a:defRPr>
            </a:pPr>
            <a:r>
              <a:t>Hannah prayed for a son that she would devote to God. </a:t>
            </a:r>
          </a:p>
          <a:p>
            <a:pPr algn="l">
              <a:lnSpc>
                <a:spcPct val="110000"/>
              </a:lnSpc>
              <a:defRPr cap="none">
                <a:solidFill>
                  <a:srgbClr val="94E3FE"/>
                </a:solidFill>
              </a:defRPr>
            </a:pPr>
            <a:endParaRPr/>
          </a:p>
          <a:p>
            <a:pPr algn="l">
              <a:lnSpc>
                <a:spcPct val="110000"/>
              </a:lnSpc>
              <a:defRPr sz="3000" cap="none">
                <a:solidFill>
                  <a:srgbClr val="FFFFFF"/>
                </a:solidFill>
              </a:defRPr>
            </a:pPr>
            <a:r>
              <a:t>“And she vowed a vow, and said, O LORD of hosts, if thou wilt indeed look on the affliction of thine handmaid, and remember me, and not forget thine handmaid, but wilt give unto thine handmaid a man child, then I will give him unto the LORD all the days of his life, and there shall no razor come upon his head” (1 Sa. 1:11).</a:t>
            </a:r>
          </a:p>
        </p:txBody>
      </p:sp>
      <p:pic>
        <p:nvPicPr>
          <p:cNvPr id="402" name="358.jpeg" descr="358.jpeg"/>
          <p:cNvPicPr>
            <a:picLocks noChangeAspect="1"/>
          </p:cNvPicPr>
          <p:nvPr/>
        </p:nvPicPr>
        <p:blipFill>
          <a:blip r:embed="rId2"/>
          <a:srcRect t="3863"/>
          <a:stretch>
            <a:fillRect/>
          </a:stretch>
        </p:blipFill>
        <p:spPr>
          <a:xfrm>
            <a:off x="7284130" y="1118629"/>
            <a:ext cx="4790672" cy="6140776"/>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he was devoting Samuel to God to be a Nazarite.…"/>
          <p:cNvSpPr txBox="1"/>
          <p:nvPr/>
        </p:nvSpPr>
        <p:spPr>
          <a:xfrm>
            <a:off x="1079500" y="775841"/>
            <a:ext cx="7069998" cy="83175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a:lnSpc>
                <a:spcPct val="110000"/>
              </a:lnSpc>
              <a:defRPr cap="none">
                <a:solidFill>
                  <a:srgbClr val="94E3FE"/>
                </a:solidFill>
              </a:defRPr>
            </a:pPr>
            <a:r>
              <a:t>She was devoting Samuel to God to be a Nazarite. </a:t>
            </a:r>
          </a:p>
          <a:p>
            <a:pPr algn="l">
              <a:lnSpc>
                <a:spcPct val="110000"/>
              </a:lnSpc>
              <a:defRPr cap="none">
                <a:solidFill>
                  <a:srgbClr val="94E3FE"/>
                </a:solidFill>
              </a:defRPr>
            </a:pPr>
            <a:endParaRPr/>
          </a:p>
          <a:p>
            <a:pPr algn="l">
              <a:lnSpc>
                <a:spcPct val="110000"/>
              </a:lnSpc>
              <a:defRPr sz="3000" cap="none">
                <a:solidFill>
                  <a:srgbClr val="FFFFFF"/>
                </a:solidFill>
              </a:defRPr>
            </a:pPr>
            <a:r>
              <a:t>“Speak unto the children of Israel, and say unto them, When either man or woman shall separate </a:t>
            </a:r>
            <a:r>
              <a:rPr i="1"/>
              <a:t>themselves</a:t>
            </a:r>
            <a:r>
              <a:t> to vow a vow of a Nazarite, to separate </a:t>
            </a:r>
            <a:r>
              <a:rPr i="1"/>
              <a:t>themselves</a:t>
            </a:r>
            <a:r>
              <a:t> unto the LORD: He shall separate </a:t>
            </a:r>
            <a:r>
              <a:rPr i="1"/>
              <a:t>himself</a:t>
            </a:r>
            <a:r>
              <a:t> from wine and strong drink, and shall drink no vinegar of wine, or vinegar of strong drink, neither shall he drink any liquor of grapes, nor eat moist grapes, or dried. … All the days of the vow of his separation there shall no razor come upon his head” (Nu. 6:1-3, 5). </a:t>
            </a:r>
          </a:p>
        </p:txBody>
      </p:sp>
      <p:pic>
        <p:nvPicPr>
          <p:cNvPr id="405" name="358.jpeg" descr="358.jpeg"/>
          <p:cNvPicPr>
            <a:picLocks noChangeAspect="1"/>
          </p:cNvPicPr>
          <p:nvPr/>
        </p:nvPicPr>
        <p:blipFill>
          <a:blip r:embed="rId2"/>
          <a:srcRect t="3863"/>
          <a:stretch>
            <a:fillRect/>
          </a:stretch>
        </p:blipFill>
        <p:spPr>
          <a:xfrm>
            <a:off x="8672944" y="932362"/>
            <a:ext cx="3497359" cy="4482983"/>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Parental prayers and training have a huge effect on children. Samuel had to surrender to God’s calling when he came of age and had to walk in that calling, but his mother initiated the calling by her prayers!"/>
          <p:cNvSpPr txBox="1"/>
          <p:nvPr/>
        </p:nvSpPr>
        <p:spPr>
          <a:xfrm>
            <a:off x="1079500" y="1106041"/>
            <a:ext cx="5599708" cy="82019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Parental prayers and training have a huge effect on children. Samuel had to surrender to God’s calling when he came of age and had to walk in that calling, but his mother initiated the calling by her prayers! </a:t>
            </a:r>
          </a:p>
        </p:txBody>
      </p:sp>
      <p:pic>
        <p:nvPicPr>
          <p:cNvPr id="408" name="358.jpeg" descr="358.jpeg"/>
          <p:cNvPicPr>
            <a:picLocks noChangeAspect="1"/>
          </p:cNvPicPr>
          <p:nvPr/>
        </p:nvPicPr>
        <p:blipFill>
          <a:blip r:embed="rId2"/>
          <a:srcRect t="3863"/>
          <a:stretch>
            <a:fillRect/>
          </a:stretch>
        </p:blipFill>
        <p:spPr>
          <a:xfrm>
            <a:off x="7284130" y="1118629"/>
            <a:ext cx="4790672" cy="6140776"/>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God used Eli to tell her that He would answer her prayer, and she believed God’s Word.…"/>
          <p:cNvSpPr txBox="1"/>
          <p:nvPr/>
        </p:nvSpPr>
        <p:spPr>
          <a:xfrm>
            <a:off x="1341966" y="1362769"/>
            <a:ext cx="4625513" cy="71924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defTabSz="514095">
              <a:lnSpc>
                <a:spcPct val="110000"/>
              </a:lnSpc>
              <a:defRPr sz="2816" cap="none">
                <a:solidFill>
                  <a:srgbClr val="94E3FE"/>
                </a:solidFill>
              </a:defRPr>
            </a:pPr>
            <a:r>
              <a:t>God used Eli to tell her that He would answer her prayer, and she believed God’s Word. </a:t>
            </a:r>
          </a:p>
          <a:p>
            <a:pPr algn="l" defTabSz="514095">
              <a:lnSpc>
                <a:spcPct val="110000"/>
              </a:lnSpc>
              <a:defRPr sz="2816" cap="none">
                <a:solidFill>
                  <a:srgbClr val="94E3FE"/>
                </a:solidFill>
              </a:defRPr>
            </a:pPr>
            <a:endParaRPr/>
          </a:p>
          <a:p>
            <a:pPr algn="l" defTabSz="514095">
              <a:lnSpc>
                <a:spcPct val="110000"/>
              </a:lnSpc>
              <a:defRPr sz="2816" cap="none">
                <a:solidFill>
                  <a:srgbClr val="FFFFFF"/>
                </a:solidFill>
              </a:defRPr>
            </a:pPr>
            <a:r>
              <a:t>“Then Eli answered and said, Go in peace: and the God of Israel grant </a:t>
            </a:r>
            <a:r>
              <a:rPr i="1"/>
              <a:t>thee</a:t>
            </a:r>
            <a:r>
              <a:t> thy petition that thou hast asked of him. And she said, Let thine handmaid find grace in thy sight. So the woman went her way, and did eat, and her countenance was no more </a:t>
            </a:r>
            <a:r>
              <a:rPr i="1"/>
              <a:t>sad”</a:t>
            </a:r>
            <a:r>
              <a:t> (1 Sa. 1:17-18). </a:t>
            </a:r>
          </a:p>
        </p:txBody>
      </p:sp>
      <p:pic>
        <p:nvPicPr>
          <p:cNvPr id="411" name="7eeb4b_e04637907ee44cc2a61bf8a6756fd8bc~mv2.jpg" descr="7eeb4b_e04637907ee44cc2a61bf8a6756fd8bc~mv2.jpg"/>
          <p:cNvPicPr>
            <a:picLocks noChangeAspect="1"/>
          </p:cNvPicPr>
          <p:nvPr/>
        </p:nvPicPr>
        <p:blipFill>
          <a:blip r:embed="rId2"/>
          <a:srcRect r="8828"/>
          <a:stretch>
            <a:fillRect/>
          </a:stretch>
        </p:blipFill>
        <p:spPr>
          <a:xfrm>
            <a:off x="6672154" y="1546225"/>
            <a:ext cx="5170634" cy="6283837"/>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Hannah bore a son and named him Samuel meaning “God has heard.”…"/>
          <p:cNvSpPr txBox="1"/>
          <p:nvPr/>
        </p:nvSpPr>
        <p:spPr>
          <a:xfrm>
            <a:off x="1071033" y="1429543"/>
            <a:ext cx="3224610" cy="68945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Hannah bore a son and named him Samuel meaning “God has heard.” </a:t>
            </a:r>
          </a:p>
          <a:p>
            <a:pPr algn="l">
              <a:lnSpc>
                <a:spcPct val="110000"/>
              </a:lnSpc>
              <a:defRPr cap="none">
                <a:solidFill>
                  <a:srgbClr val="94E3FE"/>
                </a:solidFill>
              </a:defRPr>
            </a:pPr>
            <a:endParaRPr/>
          </a:p>
          <a:p>
            <a:pPr algn="l">
              <a:lnSpc>
                <a:spcPct val="110000"/>
              </a:lnSpc>
              <a:defRPr cap="none">
                <a:solidFill>
                  <a:srgbClr val="94E3FE"/>
                </a:solidFill>
              </a:defRPr>
            </a:pPr>
            <a:r>
              <a:t>When he was weaned, she gave him to the Lord as she had promised.</a:t>
            </a:r>
          </a:p>
        </p:txBody>
      </p:sp>
      <p:pic>
        <p:nvPicPr>
          <p:cNvPr id="414" name="sermon-benefits-of-your-barreness.jpg" descr="sermon-benefits-of-your-barreness.jpg"/>
          <p:cNvPicPr>
            <a:picLocks noChangeAspect="1"/>
          </p:cNvPicPr>
          <p:nvPr/>
        </p:nvPicPr>
        <p:blipFill>
          <a:blip r:embed="rId2"/>
          <a:srcRect b="12892"/>
          <a:stretch>
            <a:fillRect/>
          </a:stretch>
        </p:blipFill>
        <p:spPr>
          <a:xfrm>
            <a:off x="5235155" y="1401163"/>
            <a:ext cx="6318118" cy="7249456"/>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When she brought her son to the Tabernacle to be raised by the high priest, she made a sacrifice of a bullock as a burnt offering (1 Sa. 1:24-25). This depicts Christ and signifies that our personal offerings, no matter how significant, are acceptable to"/>
          <p:cNvSpPr txBox="1"/>
          <p:nvPr/>
        </p:nvSpPr>
        <p:spPr>
          <a:xfrm>
            <a:off x="927100" y="1209683"/>
            <a:ext cx="4962625" cy="67454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defTabSz="572516">
              <a:lnSpc>
                <a:spcPct val="110000"/>
              </a:lnSpc>
              <a:defRPr sz="3136" cap="none">
                <a:solidFill>
                  <a:srgbClr val="94E3FE"/>
                </a:solidFill>
              </a:defRPr>
            </a:lvl1pPr>
          </a:lstStyle>
          <a:p>
            <a:r>
              <a:t>When she brought her son to the Tabernacle to be raised by the high priest, she made a sacrifice of a bullock as a burnt offering (1 Sa. 1:24-25). This depicts Christ and signifies that our personal offerings, no matter how significant, are acceptable to God only through Christ.</a:t>
            </a:r>
          </a:p>
        </p:txBody>
      </p:sp>
      <p:pic>
        <p:nvPicPr>
          <p:cNvPr id="417" name="altar.png" descr="altar.png"/>
          <p:cNvPicPr>
            <a:picLocks noChangeAspect="1"/>
          </p:cNvPicPr>
          <p:nvPr/>
        </p:nvPicPr>
        <p:blipFill>
          <a:blip r:embed="rId2"/>
          <a:srcRect l="26559" t="24815" r="29734" b="4173"/>
          <a:stretch>
            <a:fillRect/>
          </a:stretch>
        </p:blipFill>
        <p:spPr>
          <a:xfrm>
            <a:off x="6589153" y="1237630"/>
            <a:ext cx="5399215" cy="6926098"/>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That day Hannah prayed a prophetic prayer that God recorded in Scripture (1 Sa. 2:1-10). This is one of many prayers and prophecies by women that are in Scripture."/>
          <p:cNvSpPr txBox="1"/>
          <p:nvPr/>
        </p:nvSpPr>
        <p:spPr>
          <a:xfrm>
            <a:off x="994833" y="1334723"/>
            <a:ext cx="4962625" cy="67454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That day Hannah prayed a prophetic prayer that God recorded in Scripture (1 Sa. 2:1-10). This is one of many prayers and prophecies by women that are in Scripture.</a:t>
            </a:r>
          </a:p>
        </p:txBody>
      </p:sp>
      <p:pic>
        <p:nvPicPr>
          <p:cNvPr id="420" name="hannah-biblical-figure-b3df5ef9-c34e-41b5-82ab-2fd6219fad5-resize-750.jpg" descr="hannah-biblical-figure-b3df5ef9-c34e-41b5-82ab-2fd6219fad5-resize-750.jpg"/>
          <p:cNvPicPr>
            <a:picLocks noChangeAspect="1"/>
          </p:cNvPicPr>
          <p:nvPr/>
        </p:nvPicPr>
        <p:blipFill>
          <a:blip r:embed="rId2"/>
          <a:srcRect r="50507"/>
          <a:stretch>
            <a:fillRect/>
          </a:stretch>
        </p:blipFill>
        <p:spPr>
          <a:xfrm>
            <a:off x="6464113" y="1310084"/>
            <a:ext cx="5171752" cy="7133541"/>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Hannah rejoiced, first of all, in salvation and exalted God for His holiness and power.…"/>
          <p:cNvSpPr txBox="1"/>
          <p:nvPr/>
        </p:nvSpPr>
        <p:spPr>
          <a:xfrm>
            <a:off x="952500" y="1269632"/>
            <a:ext cx="5044282" cy="76227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543305">
              <a:lnSpc>
                <a:spcPct val="110000"/>
              </a:lnSpc>
              <a:defRPr sz="2976" cap="none">
                <a:solidFill>
                  <a:srgbClr val="94E3FE"/>
                </a:solidFill>
              </a:defRPr>
            </a:pPr>
            <a:r>
              <a:t>Hannah rejoiced, first of all, in salvation and exalted God for His holiness and power.</a:t>
            </a:r>
          </a:p>
          <a:p>
            <a:pPr algn="l" defTabSz="543305">
              <a:lnSpc>
                <a:spcPct val="110000"/>
              </a:lnSpc>
              <a:defRPr sz="2976" cap="none">
                <a:solidFill>
                  <a:srgbClr val="94E3FE"/>
                </a:solidFill>
              </a:defRPr>
            </a:pPr>
            <a:endParaRPr/>
          </a:p>
          <a:p>
            <a:pPr algn="l" defTabSz="543305">
              <a:lnSpc>
                <a:spcPct val="110000"/>
              </a:lnSpc>
              <a:defRPr sz="2976" cap="none">
                <a:solidFill>
                  <a:srgbClr val="FFFFFF"/>
                </a:solidFill>
              </a:defRPr>
            </a:pPr>
            <a:r>
              <a:t>“My heart rejoiceth in the LORD, mine horn is exalted in the LORD: my mouth is enlarged over mine enemies; because I rejoice in thy salvation. </a:t>
            </a:r>
            <a:r>
              <a:rPr i="1"/>
              <a:t>There is</a:t>
            </a:r>
            <a:r>
              <a:t> none holy as the LORD: for </a:t>
            </a:r>
            <a:r>
              <a:rPr i="1"/>
              <a:t>there is</a:t>
            </a:r>
            <a:r>
              <a:t> none beside thee: neither </a:t>
            </a:r>
            <a:r>
              <a:rPr i="1"/>
              <a:t>is there</a:t>
            </a:r>
            <a:r>
              <a:t> any rock like our God” (1 Sa. 2:1-2).</a:t>
            </a:r>
          </a:p>
        </p:txBody>
      </p:sp>
      <p:pic>
        <p:nvPicPr>
          <p:cNvPr id="423" name="hannah-biblical-figure-b3df5ef9-c34e-41b5-82ab-2fd6219fad5-resize-750.jpg" descr="hannah-biblical-figure-b3df5ef9-c34e-41b5-82ab-2fd6219fad5-resize-750.jpg"/>
          <p:cNvPicPr>
            <a:picLocks noChangeAspect="1"/>
          </p:cNvPicPr>
          <p:nvPr/>
        </p:nvPicPr>
        <p:blipFill>
          <a:blip r:embed="rId2"/>
          <a:srcRect r="50507"/>
          <a:stretch>
            <a:fillRect/>
          </a:stretch>
        </p:blipFill>
        <p:spPr>
          <a:xfrm>
            <a:off x="6464113" y="1310084"/>
            <a:ext cx="5171752" cy="7133541"/>
          </a:xfrm>
          <a:prstGeom prst="rect">
            <a:avLst/>
          </a:prstGeom>
          <a:ln w="12700">
            <a:miter lim="400000"/>
          </a:ln>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Hannah prophesied of God’s coming judgment and the establishment of  Christ’s kingdom (1 Sa. 2:3-10).…"/>
          <p:cNvSpPr txBox="1"/>
          <p:nvPr/>
        </p:nvSpPr>
        <p:spPr>
          <a:xfrm>
            <a:off x="944033" y="1182323"/>
            <a:ext cx="5088038" cy="80260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defTabSz="554990">
              <a:lnSpc>
                <a:spcPct val="110000"/>
              </a:lnSpc>
              <a:defRPr sz="3040" cap="none">
                <a:solidFill>
                  <a:srgbClr val="94E3FE"/>
                </a:solidFill>
              </a:defRPr>
            </a:pPr>
            <a:r>
              <a:t>Hannah prophesied of God’s coming judgment and the establishment of  Christ’s kingdom (1 Sa. 2:3-10). </a:t>
            </a:r>
          </a:p>
          <a:p>
            <a:pPr algn="l" defTabSz="554990">
              <a:lnSpc>
                <a:spcPct val="110000"/>
              </a:lnSpc>
              <a:defRPr sz="3040" cap="none">
                <a:solidFill>
                  <a:srgbClr val="94E3FE"/>
                </a:solidFill>
              </a:defRPr>
            </a:pPr>
            <a:endParaRPr/>
          </a:p>
          <a:p>
            <a:pPr algn="l" defTabSz="554990">
              <a:lnSpc>
                <a:spcPct val="110000"/>
              </a:lnSpc>
              <a:defRPr sz="3040" cap="none">
                <a:solidFill>
                  <a:srgbClr val="FFFFFF"/>
                </a:solidFill>
              </a:defRPr>
            </a:pPr>
            <a:r>
              <a:t>“The adversaries of the LORD shall be broken to pieces; out of heaven shall he thunder upon them: the LORD shall judge the ends of the earth; and he shall give strength unto his king, and exalt THE HORN OF HIS ANOINTED” (1 Sa. 2:10).</a:t>
            </a:r>
          </a:p>
        </p:txBody>
      </p:sp>
      <p:pic>
        <p:nvPicPr>
          <p:cNvPr id="426" name="hannah-biblical-figure-b3df5ef9-c34e-41b5-82ab-2fd6219fad5-resize-750.jpg" descr="hannah-biblical-figure-b3df5ef9-c34e-41b5-82ab-2fd6219fad5-resize-750.jpg"/>
          <p:cNvPicPr>
            <a:picLocks noChangeAspect="1"/>
          </p:cNvPicPr>
          <p:nvPr/>
        </p:nvPicPr>
        <p:blipFill>
          <a:blip r:embed="rId2"/>
          <a:srcRect r="50507"/>
          <a:stretch>
            <a:fillRect/>
          </a:stretch>
        </p:blipFill>
        <p:spPr>
          <a:xfrm>
            <a:off x="6464113" y="1310084"/>
            <a:ext cx="5171752" cy="7133541"/>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Hannah visited Samuel when she attended the feasts.…"/>
          <p:cNvSpPr txBox="1"/>
          <p:nvPr/>
        </p:nvSpPr>
        <p:spPr>
          <a:xfrm>
            <a:off x="1104900" y="1318567"/>
            <a:ext cx="5073055" cy="72397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Hannah visited Samuel when she attended the feasts.</a:t>
            </a:r>
          </a:p>
          <a:p>
            <a:pPr algn="l">
              <a:lnSpc>
                <a:spcPct val="110000"/>
              </a:lnSpc>
              <a:defRPr cap="none">
                <a:solidFill>
                  <a:srgbClr val="94E3FE"/>
                </a:solidFill>
              </a:defRPr>
            </a:pPr>
            <a:endParaRPr/>
          </a:p>
          <a:p>
            <a:pPr algn="l">
              <a:lnSpc>
                <a:spcPct val="110000"/>
              </a:lnSpc>
              <a:defRPr cap="none">
                <a:solidFill>
                  <a:srgbClr val="FFFFFF"/>
                </a:solidFill>
              </a:defRPr>
            </a:pPr>
            <a:r>
              <a:t>“Moreover his mother made him a little coat, and brought </a:t>
            </a:r>
            <a:r>
              <a:rPr i="1"/>
              <a:t>it</a:t>
            </a:r>
            <a:r>
              <a:t> to him from year to year, when she came up with her husband to offer the yearly sacrifice” (1 Sa. 2:19).</a:t>
            </a:r>
          </a:p>
        </p:txBody>
      </p:sp>
      <p:pic>
        <p:nvPicPr>
          <p:cNvPr id="429" name="16ded91208d3af889e1b56b8b910b2b8.jpg" descr="16ded91208d3af889e1b56b8b910b2b8.jpg"/>
          <p:cNvPicPr>
            <a:picLocks noChangeAspect="1"/>
          </p:cNvPicPr>
          <p:nvPr/>
        </p:nvPicPr>
        <p:blipFill>
          <a:blip r:embed="rId2"/>
          <a:srcRect l="27400" r="25750"/>
          <a:stretch>
            <a:fillRect/>
          </a:stretch>
        </p:blipFill>
        <p:spPr>
          <a:xfrm>
            <a:off x="6522640" y="1447800"/>
            <a:ext cx="5354936" cy="6858000"/>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God greatly blessed Hannah. He gave her three more sons and two daughters (1 Sa. 2:21).…"/>
          <p:cNvSpPr txBox="1"/>
          <p:nvPr/>
        </p:nvSpPr>
        <p:spPr>
          <a:xfrm>
            <a:off x="927100" y="894457"/>
            <a:ext cx="5981800" cy="81638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572516">
              <a:lnSpc>
                <a:spcPct val="110000"/>
              </a:lnSpc>
              <a:defRPr sz="3136" cap="none">
                <a:solidFill>
                  <a:srgbClr val="94E3FE"/>
                </a:solidFill>
              </a:defRPr>
            </a:pPr>
            <a:r>
              <a:t>God greatly blessed Hannah. He gave her three more sons and two daughters (1 Sa. 2:21). </a:t>
            </a:r>
          </a:p>
          <a:p>
            <a:pPr algn="l" defTabSz="572516">
              <a:lnSpc>
                <a:spcPct val="110000"/>
              </a:lnSpc>
              <a:defRPr sz="3136" cap="none">
                <a:solidFill>
                  <a:srgbClr val="94E3FE"/>
                </a:solidFill>
              </a:defRPr>
            </a:pPr>
            <a:endParaRPr/>
          </a:p>
          <a:p>
            <a:pPr algn="l" defTabSz="572516">
              <a:lnSpc>
                <a:spcPct val="110000"/>
              </a:lnSpc>
              <a:defRPr sz="3136" cap="none">
                <a:solidFill>
                  <a:srgbClr val="FFFFFF"/>
                </a:solidFill>
              </a:defRPr>
            </a:pPr>
            <a:r>
              <a:t>“And Eli blessed Elkanah and his wife, and said, The LORD give thee seed of this woman for the loan which is lent to the LORD. And they went unto their own home. And the LORD visited Hannah, so that she conceived, and bare three sons and two daughters. And the child Samuel grew before the LORD” (1 Sa. 2:20-21).</a:t>
            </a:r>
          </a:p>
        </p:txBody>
      </p:sp>
      <p:pic>
        <p:nvPicPr>
          <p:cNvPr id="432" name="hannah-biblical-figure-b3df5ef9-c34e-41b5-82ab-2fd6219fad5-resize-750.jpg" descr="hannah-biblical-figure-b3df5ef9-c34e-41b5-82ab-2fd6219fad5-resize-750.jpg"/>
          <p:cNvPicPr>
            <a:picLocks noChangeAspect="1"/>
          </p:cNvPicPr>
          <p:nvPr/>
        </p:nvPicPr>
        <p:blipFill>
          <a:blip r:embed="rId2"/>
          <a:srcRect r="50507"/>
          <a:stretch>
            <a:fillRect/>
          </a:stretch>
        </p:blipFill>
        <p:spPr>
          <a:xfrm>
            <a:off x="7474179" y="1101228"/>
            <a:ext cx="4084607" cy="5634012"/>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Samuel grew up in the Tabernacle under the tutorship of Eli (1 Sa. 2:11, 18-20, 26)."/>
          <p:cNvSpPr txBox="1"/>
          <p:nvPr/>
        </p:nvSpPr>
        <p:spPr>
          <a:xfrm>
            <a:off x="1037166" y="1504057"/>
            <a:ext cx="4962625" cy="67454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Samuel grew up in the Tabernacle under the tutorship of Eli (1 Sa. 2:11, 18-20, 26).</a:t>
            </a:r>
          </a:p>
        </p:txBody>
      </p:sp>
      <p:pic>
        <p:nvPicPr>
          <p:cNvPr id="435" name="the-sons-of-eli-and-samuel-children-of-priest-prophet-and-judge.jpg" descr="the-sons-of-eli-and-samuel-children-of-priest-prophet-and-judge.jpg"/>
          <p:cNvPicPr>
            <a:picLocks noChangeAspect="1"/>
          </p:cNvPicPr>
          <p:nvPr/>
        </p:nvPicPr>
        <p:blipFill>
          <a:blip r:embed="rId2"/>
          <a:srcRect r="7112"/>
          <a:stretch>
            <a:fillRect/>
          </a:stretch>
        </p:blipFill>
        <p:spPr>
          <a:xfrm>
            <a:off x="6150454" y="1593315"/>
            <a:ext cx="5459232" cy="7392803"/>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GOD’S REJECTION OF ELI…"/>
          <p:cNvSpPr txBox="1"/>
          <p:nvPr/>
        </p:nvSpPr>
        <p:spPr>
          <a:xfrm>
            <a:off x="1333231" y="1811932"/>
            <a:ext cx="4750338" cy="65362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566674">
              <a:lnSpc>
                <a:spcPct val="110000"/>
              </a:lnSpc>
              <a:defRPr sz="3104" cap="none">
                <a:solidFill>
                  <a:srgbClr val="FFFFFF"/>
                </a:solidFill>
              </a:defRPr>
            </a:pPr>
            <a:r>
              <a:t>GOD’S REJECTION OF ELI</a:t>
            </a:r>
          </a:p>
          <a:p>
            <a:pPr algn="l" defTabSz="566674">
              <a:lnSpc>
                <a:spcPct val="110000"/>
              </a:lnSpc>
              <a:defRPr sz="3104" cap="none">
                <a:solidFill>
                  <a:srgbClr val="FFFFFF"/>
                </a:solidFill>
              </a:defRPr>
            </a:pPr>
            <a:endParaRPr/>
          </a:p>
          <a:p>
            <a:pPr algn="l" defTabSz="566674">
              <a:lnSpc>
                <a:spcPct val="110000"/>
              </a:lnSpc>
              <a:defRPr sz="3104" cap="none">
                <a:solidFill>
                  <a:srgbClr val="94E3FE"/>
                </a:solidFill>
              </a:defRPr>
            </a:pPr>
            <a:r>
              <a:t>Eli was rejected because his sons were wicked and he did not put them out of the priesthood. </a:t>
            </a:r>
          </a:p>
          <a:p>
            <a:pPr algn="l" defTabSz="566674">
              <a:lnSpc>
                <a:spcPct val="110000"/>
              </a:lnSpc>
              <a:defRPr sz="3104" cap="none">
                <a:solidFill>
                  <a:srgbClr val="94E3FE"/>
                </a:solidFill>
              </a:defRPr>
            </a:pPr>
            <a:endParaRPr/>
          </a:p>
          <a:p>
            <a:pPr algn="l" defTabSz="566674">
              <a:lnSpc>
                <a:spcPct val="110000"/>
              </a:lnSpc>
              <a:defRPr sz="3104" cap="none">
                <a:solidFill>
                  <a:srgbClr val="94E3FE"/>
                </a:solidFill>
              </a:defRPr>
            </a:pPr>
            <a:r>
              <a:rPr>
                <a:solidFill>
                  <a:srgbClr val="FFFFFF"/>
                </a:solidFill>
              </a:rPr>
              <a:t>“Now the sons of Eli </a:t>
            </a:r>
            <a:r>
              <a:rPr i="1">
                <a:solidFill>
                  <a:srgbClr val="FFFFFF"/>
                </a:solidFill>
              </a:rPr>
              <a:t>were</a:t>
            </a:r>
            <a:r>
              <a:rPr>
                <a:solidFill>
                  <a:srgbClr val="FFFFFF"/>
                </a:solidFill>
              </a:rPr>
              <a:t> sons of Belial; they knew not the LORD” (1 Sa. 2:12). </a:t>
            </a:r>
          </a:p>
        </p:txBody>
      </p:sp>
      <p:pic>
        <p:nvPicPr>
          <p:cNvPr id="438" name="iu.jpeg" descr="iu.jpeg"/>
          <p:cNvPicPr>
            <a:picLocks noChangeAspect="1"/>
          </p:cNvPicPr>
          <p:nvPr/>
        </p:nvPicPr>
        <p:blipFill>
          <a:blip r:embed="rId2"/>
          <a:srcRect l="49613" t="4241" r="3161" b="8323"/>
          <a:stretch>
            <a:fillRect/>
          </a:stretch>
        </p:blipFill>
        <p:spPr>
          <a:xfrm>
            <a:off x="7193976" y="1755774"/>
            <a:ext cx="4564172" cy="6242077"/>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Now Eli was very old, and heard all that his sons did unto all Israel; and how they lay with the women that assembled at the door of the tabernacle of the congregation” (1 Sa. 2:22)."/>
          <p:cNvSpPr txBox="1"/>
          <p:nvPr/>
        </p:nvSpPr>
        <p:spPr>
          <a:xfrm>
            <a:off x="1157634" y="6916902"/>
            <a:ext cx="10689532" cy="24925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nSpc>
                <a:spcPct val="110000"/>
              </a:lnSpc>
              <a:defRPr cap="none">
                <a:solidFill>
                  <a:srgbClr val="FFFFFF"/>
                </a:solidFill>
              </a:defRPr>
            </a:pPr>
            <a:r>
              <a:t>“Now Eli was very old, and heard all that his sons did unto all Israel; and how they lay with the women that assembled </a:t>
            </a:r>
            <a:r>
              <a:rPr i="1"/>
              <a:t>at</a:t>
            </a:r>
            <a:r>
              <a:t> the door of the tabernacle of the congregation” (1 Sa. 2:22).</a:t>
            </a:r>
          </a:p>
        </p:txBody>
      </p:sp>
      <p:pic>
        <p:nvPicPr>
          <p:cNvPr id="441" name="iu.jpeg" descr="iu.jpeg"/>
          <p:cNvPicPr>
            <a:picLocks noChangeAspect="1"/>
          </p:cNvPicPr>
          <p:nvPr/>
        </p:nvPicPr>
        <p:blipFill>
          <a:blip r:embed="rId2"/>
          <a:srcRect l="3478" t="4241" r="3161" b="8323"/>
          <a:stretch>
            <a:fillRect/>
          </a:stretch>
        </p:blipFill>
        <p:spPr>
          <a:xfrm>
            <a:off x="1961951" y="458031"/>
            <a:ext cx="9080724" cy="6282015"/>
          </a:xfrm>
          <a:prstGeom prst="rect">
            <a:avLst/>
          </a:prstGeom>
          <a:ln w="12700">
            <a:miter lim="400000"/>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They did not burn the fat of the peace offerings, but took it for themselves (1 Sa. 2:15-16). Compare Le. 7:28-31."/>
          <p:cNvSpPr txBox="1"/>
          <p:nvPr/>
        </p:nvSpPr>
        <p:spPr>
          <a:xfrm>
            <a:off x="1864052" y="6583098"/>
            <a:ext cx="9276696" cy="2095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They did not burn the fat of the peace offerings, but took it for themselves (1 Sa. 2:15-16). Compare Le. 7:28-31. </a:t>
            </a:r>
          </a:p>
        </p:txBody>
      </p:sp>
      <p:pic>
        <p:nvPicPr>
          <p:cNvPr id="444" name="maxresdefault.jpg" descr="maxresdefault.jpg"/>
          <p:cNvPicPr>
            <a:picLocks noChangeAspect="1"/>
          </p:cNvPicPr>
          <p:nvPr/>
        </p:nvPicPr>
        <p:blipFill>
          <a:blip r:embed="rId2"/>
          <a:srcRect l="8527" r="3482" b="19705"/>
          <a:stretch>
            <a:fillRect/>
          </a:stretch>
        </p:blipFill>
        <p:spPr>
          <a:xfrm>
            <a:off x="1047353" y="729059"/>
            <a:ext cx="10910019" cy="5600113"/>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Wherefore the sin of the young men was very great before the LORD: for men abhorred the offering of the LORD” (1 Sa. 2:17)."/>
          <p:cNvSpPr txBox="1"/>
          <p:nvPr/>
        </p:nvSpPr>
        <p:spPr>
          <a:xfrm>
            <a:off x="1157634" y="6468169"/>
            <a:ext cx="10689532" cy="24925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FFFFFF"/>
                </a:solidFill>
              </a:defRPr>
            </a:lvl1pPr>
          </a:lstStyle>
          <a:p>
            <a:r>
              <a:t>“Wherefore the sin of the young men was very great before the LORD: for men abhorred the offering of the LORD” (1 Sa. 2:17).</a:t>
            </a:r>
          </a:p>
        </p:txBody>
      </p:sp>
      <p:pic>
        <p:nvPicPr>
          <p:cNvPr id="447" name="Eli-and-his-sons-1.jpg" descr="Eli-and-his-sons-1.jpg"/>
          <p:cNvPicPr>
            <a:picLocks noChangeAspect="1"/>
          </p:cNvPicPr>
          <p:nvPr/>
        </p:nvPicPr>
        <p:blipFill>
          <a:blip r:embed="rId2"/>
          <a:stretch>
            <a:fillRect/>
          </a:stretch>
        </p:blipFill>
        <p:spPr>
          <a:xfrm>
            <a:off x="1157485" y="837604"/>
            <a:ext cx="10689651" cy="5344826"/>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Eli reproved his sons, but he did not restrain them. He scolded them them, but he did not discipline them.…"/>
          <p:cNvSpPr txBox="1"/>
          <p:nvPr/>
        </p:nvSpPr>
        <p:spPr>
          <a:xfrm>
            <a:off x="1240366" y="1298872"/>
            <a:ext cx="5938243" cy="8432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sz="3000" cap="none">
                <a:solidFill>
                  <a:srgbClr val="94E3FE"/>
                </a:solidFill>
              </a:defRPr>
            </a:pPr>
            <a:r>
              <a:t>Eli reproved his sons, but he did not restrain them. He scolded them them, but he did not discipline them. </a:t>
            </a:r>
          </a:p>
          <a:p>
            <a:pPr algn="l">
              <a:lnSpc>
                <a:spcPct val="110000"/>
              </a:lnSpc>
              <a:defRPr cap="none">
                <a:solidFill>
                  <a:srgbClr val="94E3FE"/>
                </a:solidFill>
              </a:defRPr>
            </a:pPr>
            <a:endParaRPr/>
          </a:p>
          <a:p>
            <a:pPr algn="l">
              <a:lnSpc>
                <a:spcPct val="110000"/>
              </a:lnSpc>
              <a:defRPr sz="3000" cap="none">
                <a:solidFill>
                  <a:srgbClr val="FFFFFF"/>
                </a:solidFill>
              </a:defRPr>
            </a:pPr>
            <a:r>
              <a:t>“And he said unto them, Why do ye such things? for I hear of your evil dealings by all this people. Nay, my sons; for </a:t>
            </a:r>
            <a:r>
              <a:rPr i="1"/>
              <a:t>it is</a:t>
            </a:r>
            <a:r>
              <a:t> no good report that I hear: ye make the LORD'S people to transgress” (1 Sa. 2:22-24).</a:t>
            </a:r>
          </a:p>
        </p:txBody>
      </p:sp>
      <p:pic>
        <p:nvPicPr>
          <p:cNvPr id="450" name="iu.jpeg" descr="iu.jpeg"/>
          <p:cNvPicPr>
            <a:picLocks noChangeAspect="1"/>
          </p:cNvPicPr>
          <p:nvPr/>
        </p:nvPicPr>
        <p:blipFill>
          <a:blip r:embed="rId2"/>
          <a:srcRect l="49613" t="4241" r="3161" b="8323"/>
          <a:stretch>
            <a:fillRect/>
          </a:stretch>
        </p:blipFill>
        <p:spPr>
          <a:xfrm>
            <a:off x="7732117" y="1440164"/>
            <a:ext cx="4169769" cy="5702681"/>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And there came a man of God unto Eli, and said unto him, Thus saith the LORD … Wherefore kick ye at my sacrifice and at mine offering, which I have commanded in my habitation; and honourest thy sons above me, to make yourselves fat with the chiefest of "/>
          <p:cNvSpPr txBox="1"/>
          <p:nvPr/>
        </p:nvSpPr>
        <p:spPr>
          <a:xfrm>
            <a:off x="884766" y="1309323"/>
            <a:ext cx="6382346" cy="82301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FFFFFF"/>
                </a:solidFill>
              </a:defRPr>
            </a:pPr>
            <a:r>
              <a:t>“And there came a man of God unto Eli, and said unto him, Thus saith the LORD … Wherefore kick ye at my sacrifice and at mine offering, which I have commanded </a:t>
            </a:r>
            <a:r>
              <a:rPr i="1"/>
              <a:t>in my</a:t>
            </a:r>
            <a:r>
              <a:t> habitation; and honourest thy sons above me, to make yourselves fat with the chiefest of all the offerings of Israel my people? … for them that honor me I will honor, and they that despise me shall be lightly esteemed” (1 Sa. 2:27, 29, 30).</a:t>
            </a:r>
          </a:p>
        </p:txBody>
      </p:sp>
      <p:pic>
        <p:nvPicPr>
          <p:cNvPr id="453" name="iu.jpeg" descr="iu.jpeg"/>
          <p:cNvPicPr>
            <a:picLocks noChangeAspect="1"/>
          </p:cNvPicPr>
          <p:nvPr/>
        </p:nvPicPr>
        <p:blipFill>
          <a:blip r:embed="rId2"/>
          <a:srcRect l="49613" t="4241" r="3161" b="8323"/>
          <a:stretch>
            <a:fillRect/>
          </a:stretch>
        </p:blipFill>
        <p:spPr>
          <a:xfrm>
            <a:off x="7732117" y="1440164"/>
            <a:ext cx="4169769" cy="5702681"/>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For I have told him that I will judge his house for ever for the iniquity which he knoweth; because his sons made themselves vile, and he restrained them not” (1 Sa. 3:13)."/>
          <p:cNvSpPr txBox="1"/>
          <p:nvPr/>
        </p:nvSpPr>
        <p:spPr>
          <a:xfrm>
            <a:off x="952500" y="1393990"/>
            <a:ext cx="5953820" cy="5702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“For I have told him that I will judge his house for ever for the iniquity which he knoweth; because his sons made themselves vile, and he restrained them not” (1 Sa. 3:13).</a:t>
            </a:r>
          </a:p>
        </p:txBody>
      </p:sp>
      <p:pic>
        <p:nvPicPr>
          <p:cNvPr id="456" name="iu.jpeg" descr="iu.jpeg"/>
          <p:cNvPicPr>
            <a:picLocks noChangeAspect="1"/>
          </p:cNvPicPr>
          <p:nvPr/>
        </p:nvPicPr>
        <p:blipFill>
          <a:blip r:embed="rId2"/>
          <a:srcRect l="49613" t="4241" r="3161" b="8323"/>
          <a:stretch>
            <a:fillRect/>
          </a:stretch>
        </p:blipFill>
        <p:spPr>
          <a:xfrm>
            <a:off x="7732117" y="1440164"/>
            <a:ext cx="4169769" cy="5702681"/>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SAMUEL’S DIVINE CALL…"/>
          <p:cNvSpPr txBox="1"/>
          <p:nvPr/>
        </p:nvSpPr>
        <p:spPr>
          <a:xfrm>
            <a:off x="1185185" y="1507132"/>
            <a:ext cx="4674633" cy="72657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FFFFFF"/>
                </a:solidFill>
              </a:defRPr>
            </a:pPr>
            <a:r>
              <a:t>SAMUEL’S DIVINE CALL</a:t>
            </a:r>
          </a:p>
          <a:p>
            <a:pPr algn="l">
              <a:lnSpc>
                <a:spcPct val="110000"/>
              </a:lnSpc>
              <a:defRPr cap="none">
                <a:solidFill>
                  <a:srgbClr val="FFFFFF"/>
                </a:solidFill>
              </a:defRPr>
            </a:pPr>
            <a:endParaRPr/>
          </a:p>
          <a:p>
            <a:pPr algn="l">
              <a:lnSpc>
                <a:spcPct val="110000"/>
              </a:lnSpc>
              <a:defRPr cap="none">
                <a:solidFill>
                  <a:srgbClr val="94E3FE"/>
                </a:solidFill>
              </a:defRPr>
            </a:pPr>
            <a:r>
              <a:t>God called Samuel when he was young (1 Sa. 3:1). We don’t know exactly how old he was, but he was old enough to understand the serious things of God. He was not a small child.</a:t>
            </a:r>
          </a:p>
        </p:txBody>
      </p:sp>
      <p:pic>
        <p:nvPicPr>
          <p:cNvPr id="459" name="128.JPG" descr="128.JPG"/>
          <p:cNvPicPr>
            <a:picLocks noChangeAspect="1"/>
          </p:cNvPicPr>
          <p:nvPr/>
        </p:nvPicPr>
        <p:blipFill>
          <a:blip r:embed="rId2"/>
          <a:srcRect l="34518" t="13862" r="25142" b="10126"/>
          <a:stretch>
            <a:fillRect/>
          </a:stretch>
        </p:blipFill>
        <p:spPr>
          <a:xfrm>
            <a:off x="6600598" y="1445776"/>
            <a:ext cx="5042607" cy="6324686"/>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Now Samuel did not yet know the LORD, neither was the word of the LORD yet revealed unto him” (1 Sa. 3:7)."/>
          <p:cNvSpPr txBox="1"/>
          <p:nvPr/>
        </p:nvSpPr>
        <p:spPr>
          <a:xfrm>
            <a:off x="1185185" y="1507132"/>
            <a:ext cx="4674633" cy="72657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“Now Samuel did not yet know the LORD, neither was the word of the LORD yet revealed unto him” (1 Sa. 3:7).</a:t>
            </a:r>
          </a:p>
        </p:txBody>
      </p:sp>
      <p:pic>
        <p:nvPicPr>
          <p:cNvPr id="462" name="128.JPG" descr="128.JPG"/>
          <p:cNvPicPr>
            <a:picLocks noChangeAspect="1"/>
          </p:cNvPicPr>
          <p:nvPr/>
        </p:nvPicPr>
        <p:blipFill>
          <a:blip r:embed="rId2"/>
          <a:srcRect l="34518" t="13862" r="25142" b="10126"/>
          <a:stretch>
            <a:fillRect/>
          </a:stretch>
        </p:blipFill>
        <p:spPr>
          <a:xfrm>
            <a:off x="6600598" y="1445776"/>
            <a:ext cx="5042607" cy="6324686"/>
          </a:xfrm>
          <a:prstGeom prst="rect">
            <a:avLst/>
          </a:prstGeom>
          <a:ln w="12700">
            <a:miter lim="400000"/>
          </a:ln>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God called him two times, and Samuel thought Eli was calling (1 Sa. 3:4-6). The third time Eli instructed him that it was the Lord and told him what to do” (1 Sa. 3:8-10)."/>
          <p:cNvSpPr txBox="1"/>
          <p:nvPr/>
        </p:nvSpPr>
        <p:spPr>
          <a:xfrm>
            <a:off x="1591514" y="6341864"/>
            <a:ext cx="9821772" cy="25326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God called him two times, and Samuel thought Eli was calling (1 Sa. 3:4-6). The third time Eli instructed him that it was the Lord and told him what to do” (1 Sa. 3:8-10).</a:t>
            </a:r>
          </a:p>
        </p:txBody>
      </p:sp>
      <p:pic>
        <p:nvPicPr>
          <p:cNvPr id="465" name="128.JPG" descr="128.JPG"/>
          <p:cNvPicPr>
            <a:picLocks noChangeAspect="1"/>
          </p:cNvPicPr>
          <p:nvPr/>
        </p:nvPicPr>
        <p:blipFill>
          <a:blip r:embed="rId2"/>
          <a:srcRect l="8915" t="13862" r="11615" b="10126"/>
          <a:stretch>
            <a:fillRect/>
          </a:stretch>
        </p:blipFill>
        <p:spPr>
          <a:xfrm>
            <a:off x="2251075" y="709176"/>
            <a:ext cx="8502633" cy="5413340"/>
          </a:xfrm>
          <a:prstGeom prst="rect">
            <a:avLst/>
          </a:prstGeom>
          <a:ln w="12700">
            <a:miter lim="400000"/>
          </a:ln>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And the LORD came, and stood, and called as at other times, Samuel, Samuel. Then Samuel answered, Speak; for thy servant heareth” (1 Sa. 3:10)."/>
          <p:cNvSpPr txBox="1"/>
          <p:nvPr/>
        </p:nvSpPr>
        <p:spPr>
          <a:xfrm>
            <a:off x="1124922" y="6324930"/>
            <a:ext cx="10754956" cy="25326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FFFFFF"/>
                </a:solidFill>
              </a:defRPr>
            </a:lvl1pPr>
          </a:lstStyle>
          <a:p>
            <a:r>
              <a:t>“And the LORD came, and stood, and called as at other times, Samuel, Samuel. Then Samuel answered, Speak; for thy servant heareth” (1 Sa. 3:10).</a:t>
            </a:r>
          </a:p>
        </p:txBody>
      </p:sp>
      <p:pic>
        <p:nvPicPr>
          <p:cNvPr id="468" name="128.JPG" descr="128.JPG"/>
          <p:cNvPicPr>
            <a:picLocks noChangeAspect="1"/>
          </p:cNvPicPr>
          <p:nvPr/>
        </p:nvPicPr>
        <p:blipFill>
          <a:blip r:embed="rId2"/>
          <a:srcRect l="8915" t="13862" r="11615" b="10126"/>
          <a:stretch>
            <a:fillRect/>
          </a:stretch>
        </p:blipFill>
        <p:spPr>
          <a:xfrm>
            <a:off x="2251075" y="709176"/>
            <a:ext cx="8502633" cy="5413340"/>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God gave Samuel a prophecy of judgment to speak to Eli (1 Sa. 3:11-14). Even though he was afraid, Samuel spoke the prophecy in its entirety (1 Sa. 3:15-18). This was his first test as a prophet."/>
          <p:cNvSpPr txBox="1"/>
          <p:nvPr/>
        </p:nvSpPr>
        <p:spPr>
          <a:xfrm>
            <a:off x="1371083" y="1430932"/>
            <a:ext cx="4274485" cy="75049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God gave Samuel a prophecy of judgment to speak to Eli (1 Sa. 3:11-14). Even though he was afraid, Samuel spoke the prophecy in its entirety (1 Sa. 3:15-18). This was his first test as a prophet.</a:t>
            </a:r>
          </a:p>
        </p:txBody>
      </p:sp>
      <p:pic>
        <p:nvPicPr>
          <p:cNvPr id="471" name="samuel%20hears%20the%20voice%20of%20god.jpg" descr="samuel%20hears%20the%20voice%20of%20god.jpg"/>
          <p:cNvPicPr>
            <a:picLocks noChangeAspect="1"/>
          </p:cNvPicPr>
          <p:nvPr/>
        </p:nvPicPr>
        <p:blipFill>
          <a:blip r:embed="rId2"/>
          <a:srcRect l="1900" t="834" r="1900"/>
          <a:stretch>
            <a:fillRect/>
          </a:stretch>
        </p:blipFill>
        <p:spPr>
          <a:xfrm>
            <a:off x="6082727" y="1686917"/>
            <a:ext cx="5539245" cy="6993077"/>
          </a:xfrm>
          <a:prstGeom prst="rect">
            <a:avLst/>
          </a:prstGeom>
          <a:ln w="12700">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CAPTURE OF THE ARK…"/>
          <p:cNvSpPr txBox="1"/>
          <p:nvPr/>
        </p:nvSpPr>
        <p:spPr>
          <a:xfrm>
            <a:off x="1210585" y="1837332"/>
            <a:ext cx="3593194" cy="64404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FFFFFF"/>
                </a:solidFill>
              </a:defRPr>
            </a:pPr>
            <a:r>
              <a:t>CAPTURE OF THE ARK</a:t>
            </a:r>
          </a:p>
          <a:p>
            <a:pPr algn="l">
              <a:lnSpc>
                <a:spcPct val="110000"/>
              </a:lnSpc>
              <a:defRPr cap="none">
                <a:solidFill>
                  <a:srgbClr val="94E3FE"/>
                </a:solidFill>
              </a:defRPr>
            </a:pPr>
            <a:endParaRPr/>
          </a:p>
          <a:p>
            <a:pPr algn="l">
              <a:lnSpc>
                <a:spcPct val="110000"/>
              </a:lnSpc>
              <a:defRPr cap="none">
                <a:solidFill>
                  <a:srgbClr val="94E3FE"/>
                </a:solidFill>
              </a:defRPr>
            </a:pPr>
            <a:r>
              <a:t>Sometime after this, the ark was captured by the Philistines at the battle of Aphek.</a:t>
            </a:r>
          </a:p>
        </p:txBody>
      </p:sp>
      <p:pic>
        <p:nvPicPr>
          <p:cNvPr id="474" name="135a_Travels_of_the_Ark_p_173.jpg" descr="135a_Travels_of_the_Ark_p_173.jpg"/>
          <p:cNvPicPr>
            <a:picLocks noChangeAspect="1"/>
          </p:cNvPicPr>
          <p:nvPr/>
        </p:nvPicPr>
        <p:blipFill>
          <a:blip r:embed="rId2"/>
          <a:srcRect l="13999" t="16240" r="21175" b="7501"/>
          <a:stretch>
            <a:fillRect/>
          </a:stretch>
        </p:blipFill>
        <p:spPr>
          <a:xfrm>
            <a:off x="5089419" y="1898054"/>
            <a:ext cx="7273552" cy="5957362"/>
          </a:xfrm>
          <a:prstGeom prst="rect">
            <a:avLst/>
          </a:prstGeom>
          <a:ln w="12700">
            <a:miter lim="400000"/>
          </a:ln>
        </p:spPr>
      </p:pic>
      <p:sp>
        <p:nvSpPr>
          <p:cNvPr id="475" name="Baker Bible Atlas"/>
          <p:cNvSpPr txBox="1"/>
          <p:nvPr/>
        </p:nvSpPr>
        <p:spPr>
          <a:xfrm>
            <a:off x="4918776" y="7283913"/>
            <a:ext cx="3167248"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Baker Bible Atlas</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 name="135a_Travels_of_the_Ark_p_173.jpg" descr="135a_Travels_of_the_Ark_p_173.jpg"/>
          <p:cNvPicPr>
            <a:picLocks noChangeAspect="1"/>
          </p:cNvPicPr>
          <p:nvPr/>
        </p:nvPicPr>
        <p:blipFill>
          <a:blip r:embed="rId2"/>
          <a:srcRect l="13999" t="16240" r="21175" b="7501"/>
          <a:stretch>
            <a:fillRect/>
          </a:stretch>
        </p:blipFill>
        <p:spPr>
          <a:xfrm>
            <a:off x="1708943" y="563835"/>
            <a:ext cx="9587003" cy="7852180"/>
          </a:xfrm>
          <a:prstGeom prst="rect">
            <a:avLst/>
          </a:prstGeom>
          <a:ln w="12700">
            <a:miter lim="400000"/>
          </a:ln>
        </p:spPr>
      </p:pic>
      <p:sp>
        <p:nvSpPr>
          <p:cNvPr id="478" name="Israel was defeated in Aphek."/>
          <p:cNvSpPr txBox="1"/>
          <p:nvPr/>
        </p:nvSpPr>
        <p:spPr>
          <a:xfrm>
            <a:off x="1750814" y="8622175"/>
            <a:ext cx="9503172" cy="15661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Israel was defeated in Aphek.</a:t>
            </a:r>
          </a:p>
        </p:txBody>
      </p:sp>
      <p:sp>
        <p:nvSpPr>
          <p:cNvPr id="479" name="Baker Bible Atlas"/>
          <p:cNvSpPr txBox="1"/>
          <p:nvPr/>
        </p:nvSpPr>
        <p:spPr>
          <a:xfrm>
            <a:off x="1698628" y="7893513"/>
            <a:ext cx="3167248"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Baker Bible Atlas</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Eli’s sons were killed, and Eli died when he heard the ark had been taken (1 Sa. 4)."/>
          <p:cNvSpPr txBox="1"/>
          <p:nvPr/>
        </p:nvSpPr>
        <p:spPr>
          <a:xfrm>
            <a:off x="937962" y="1878175"/>
            <a:ext cx="3216673" cy="46144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Eli’s sons were killed, and Eli died when he heard the ark had been taken (1 Sa. 4).</a:t>
            </a:r>
          </a:p>
        </p:txBody>
      </p:sp>
      <p:pic>
        <p:nvPicPr>
          <p:cNvPr id="482" name="eli.jpg" descr="eli.jpg"/>
          <p:cNvPicPr>
            <a:picLocks noChangeAspect="1"/>
          </p:cNvPicPr>
          <p:nvPr/>
        </p:nvPicPr>
        <p:blipFill>
          <a:blip r:embed="rId2"/>
          <a:srcRect l="2792" t="3481" r="2792"/>
          <a:stretch>
            <a:fillRect/>
          </a:stretch>
        </p:blipFill>
        <p:spPr>
          <a:xfrm>
            <a:off x="4611814" y="2021695"/>
            <a:ext cx="7284849" cy="6099489"/>
          </a:xfrm>
          <a:prstGeom prst="rect">
            <a:avLst/>
          </a:prstGeom>
          <a:ln w="12700">
            <a:miter lim="400000"/>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 name="135a_Travels_of_the_Ark_p_173.jpg" descr="135a_Travels_of_the_Ark_p_173.jpg"/>
          <p:cNvPicPr>
            <a:picLocks noChangeAspect="1"/>
          </p:cNvPicPr>
          <p:nvPr/>
        </p:nvPicPr>
        <p:blipFill>
          <a:blip r:embed="rId2"/>
          <a:srcRect l="13999" t="16240" r="21175" b="7501"/>
          <a:stretch>
            <a:fillRect/>
          </a:stretch>
        </p:blipFill>
        <p:spPr>
          <a:xfrm>
            <a:off x="1708943" y="563835"/>
            <a:ext cx="9587003" cy="7852180"/>
          </a:xfrm>
          <a:prstGeom prst="rect">
            <a:avLst/>
          </a:prstGeom>
          <a:ln w="12700">
            <a:miter lim="400000"/>
          </a:ln>
        </p:spPr>
      </p:pic>
      <p:sp>
        <p:nvSpPr>
          <p:cNvPr id="485" name="The ark was taken to Ashdod on the coast."/>
          <p:cNvSpPr txBox="1"/>
          <p:nvPr/>
        </p:nvSpPr>
        <p:spPr>
          <a:xfrm>
            <a:off x="1750814" y="8588308"/>
            <a:ext cx="9503172" cy="15661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ark was taken to Ashdod on the coast.</a:t>
            </a:r>
          </a:p>
        </p:txBody>
      </p:sp>
      <p:sp>
        <p:nvSpPr>
          <p:cNvPr id="486" name="Baker Bible Atlas"/>
          <p:cNvSpPr txBox="1"/>
          <p:nvPr/>
        </p:nvSpPr>
        <p:spPr>
          <a:xfrm>
            <a:off x="1597028" y="7868113"/>
            <a:ext cx="3167248"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Baker Bible Atlas</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8" name="bb3v106-03.jpg" descr="bb3v106-03.jpg"/>
          <p:cNvPicPr>
            <a:picLocks noChangeAspect="1"/>
          </p:cNvPicPr>
          <p:nvPr/>
        </p:nvPicPr>
        <p:blipFill>
          <a:blip r:embed="rId2"/>
          <a:srcRect t="7666"/>
          <a:stretch>
            <a:fillRect/>
          </a:stretch>
        </p:blipFill>
        <p:spPr>
          <a:xfrm>
            <a:off x="5148593" y="1678152"/>
            <a:ext cx="6651659" cy="6141741"/>
          </a:xfrm>
          <a:prstGeom prst="rect">
            <a:avLst/>
          </a:prstGeom>
          <a:ln w="12700">
            <a:miter lim="400000"/>
          </a:ln>
        </p:spPr>
      </p:pic>
      <p:sp>
        <p:nvSpPr>
          <p:cNvPr id="489" name="The Philistines placed the ark in the Dagon temple (1 Sa. 5-6)…"/>
          <p:cNvSpPr txBox="1"/>
          <p:nvPr/>
        </p:nvSpPr>
        <p:spPr>
          <a:xfrm>
            <a:off x="1113366" y="1675350"/>
            <a:ext cx="3216673" cy="46144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The Philistines placed the ark in the Dagon temple (1 Sa. 5-6)</a:t>
            </a:r>
          </a:p>
          <a:p>
            <a:pPr algn="l">
              <a:lnSpc>
                <a:spcPct val="110000"/>
              </a:lnSpc>
              <a:defRPr cap="none">
                <a:solidFill>
                  <a:srgbClr val="94E3FE"/>
                </a:solidFill>
              </a:defRPr>
            </a:pPr>
            <a:endParaRPr/>
          </a:p>
          <a:p>
            <a:pPr algn="l">
              <a:lnSpc>
                <a:spcPct val="110000"/>
              </a:lnSpc>
              <a:defRPr cap="none">
                <a:solidFill>
                  <a:srgbClr val="94E3FE"/>
                </a:solidFill>
              </a:defRPr>
            </a:pPr>
            <a:r>
              <a:t>Dagon was the fish-man God.</a:t>
            </a:r>
          </a:p>
        </p:txBody>
      </p:sp>
      <p:sp>
        <p:nvSpPr>
          <p:cNvPr id="490" name="model of dagon temple by mirye.net"/>
          <p:cNvSpPr txBox="1"/>
          <p:nvPr/>
        </p:nvSpPr>
        <p:spPr>
          <a:xfrm>
            <a:off x="4430615" y="7977599"/>
            <a:ext cx="8087582" cy="5209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FFFFFF"/>
                </a:solidFill>
              </a:defRPr>
            </a:lvl1pPr>
          </a:lstStyle>
          <a:p>
            <a:r>
              <a:t>model of dagon temple by mirye.net</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God toppled over the Dagon idol and cut off its head and hands (1 Sa. 5:1-6)."/>
          <p:cNvSpPr txBox="1"/>
          <p:nvPr/>
        </p:nvSpPr>
        <p:spPr>
          <a:xfrm>
            <a:off x="2152104" y="7173416"/>
            <a:ext cx="8700592" cy="14939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God toppled over the Dagon idol and cut off its head and hands (1 Sa. 5:1-6).  </a:t>
            </a:r>
          </a:p>
        </p:txBody>
      </p:sp>
      <p:grpSp>
        <p:nvGrpSpPr>
          <p:cNvPr id="495" name="1-Samuel-5.jpg"/>
          <p:cNvGrpSpPr/>
          <p:nvPr/>
        </p:nvGrpSpPr>
        <p:grpSpPr>
          <a:xfrm>
            <a:off x="1347090" y="406300"/>
            <a:ext cx="10310620" cy="6615134"/>
            <a:chOff x="0" y="0"/>
            <a:chExt cx="10310618" cy="6615132"/>
          </a:xfrm>
        </p:grpSpPr>
        <p:pic>
          <p:nvPicPr>
            <p:cNvPr id="494" name="1-Samuel-5.jpg" descr="1-Samuel-5.jpg"/>
            <p:cNvPicPr>
              <a:picLocks noChangeAspect="1"/>
            </p:cNvPicPr>
            <p:nvPr/>
          </p:nvPicPr>
          <p:blipFill>
            <a:blip r:embed="rId2"/>
            <a:srcRect l="5967" t="6944" r="3919" b="6944"/>
            <a:stretch>
              <a:fillRect/>
            </a:stretch>
          </p:blipFill>
          <p:spPr>
            <a:xfrm>
              <a:off x="76200" y="63500"/>
              <a:ext cx="10170919" cy="6475434"/>
            </a:xfrm>
            <a:prstGeom prst="rect">
              <a:avLst/>
            </a:prstGeom>
            <a:ln>
              <a:noFill/>
            </a:ln>
            <a:effectLst/>
          </p:spPr>
        </p:pic>
        <p:pic>
          <p:nvPicPr>
            <p:cNvPr id="493" name="1-Samuel-5.jpg" descr="1-Samuel-5.jpg"/>
            <p:cNvPicPr>
              <a:picLocks/>
            </p:cNvPicPr>
            <p:nvPr/>
          </p:nvPicPr>
          <p:blipFill>
            <a:blip r:embed="rId3"/>
            <a:stretch>
              <a:fillRect/>
            </a:stretch>
          </p:blipFill>
          <p:spPr>
            <a:xfrm>
              <a:off x="-1" y="0"/>
              <a:ext cx="10310620" cy="6615133"/>
            </a:xfrm>
            <a:prstGeom prst="rect">
              <a:avLst/>
            </a:prstGeom>
            <a:effectLst/>
          </p:spPr>
        </p:pic>
      </p:gr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God judged the people of Ashdod with deadly emerods and they sent the ark to Gath. They, in turn, sent it to Ekron. Every place it went, the people were smitten with emerods (1 Sa. 5:7-12). Mice also invaded the land (1 Sa. 6:5)."/>
          <p:cNvSpPr txBox="1"/>
          <p:nvPr/>
        </p:nvSpPr>
        <p:spPr>
          <a:xfrm>
            <a:off x="666253" y="5495157"/>
            <a:ext cx="11672294" cy="2732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God judged the people of Ashdod with deadly emerods and they sent the ark to Gath. They, in turn, sent it to Ekron. Every place it went, the people were smitten with emerods (1 Sa. 5:7-12). Mice also invaded the land (1 Sa. 6:5).</a:t>
            </a:r>
          </a:p>
        </p:txBody>
      </p:sp>
      <p:pic>
        <p:nvPicPr>
          <p:cNvPr id="498" name="135a_Travels_of_the_Ark_p_173.jpg" descr="135a_Travels_of_the_Ark_p_173.jpg"/>
          <p:cNvPicPr>
            <a:picLocks noChangeAspect="1"/>
          </p:cNvPicPr>
          <p:nvPr/>
        </p:nvPicPr>
        <p:blipFill>
          <a:blip r:embed="rId2"/>
          <a:srcRect l="13999" t="50607" r="21175" b="14650"/>
          <a:stretch>
            <a:fillRect/>
          </a:stretch>
        </p:blipFill>
        <p:spPr>
          <a:xfrm>
            <a:off x="875506" y="914463"/>
            <a:ext cx="11253602" cy="4199262"/>
          </a:xfrm>
          <a:prstGeom prst="rect">
            <a:avLst/>
          </a:prstGeom>
          <a:ln w="12700">
            <a:miter lim="400000"/>
          </a:ln>
        </p:spPr>
      </p:pic>
      <p:sp>
        <p:nvSpPr>
          <p:cNvPr id="499" name="Baker Bible Atlas"/>
          <p:cNvSpPr txBox="1"/>
          <p:nvPr/>
        </p:nvSpPr>
        <p:spPr>
          <a:xfrm>
            <a:off x="9191628" y="4693113"/>
            <a:ext cx="3167248"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Baker Bible Atlas</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 name="135a_Travels_of_the_Ark_p_173.jpg" descr="135a_Travels_of_the_Ark_p_173.jpg"/>
          <p:cNvPicPr>
            <a:picLocks noChangeAspect="1"/>
          </p:cNvPicPr>
          <p:nvPr/>
        </p:nvPicPr>
        <p:blipFill>
          <a:blip r:embed="rId2"/>
          <a:srcRect l="13999" t="50607" r="21175" b="14650"/>
          <a:stretch>
            <a:fillRect/>
          </a:stretch>
        </p:blipFill>
        <p:spPr>
          <a:xfrm>
            <a:off x="875506" y="914463"/>
            <a:ext cx="11253602" cy="4199262"/>
          </a:xfrm>
          <a:prstGeom prst="rect">
            <a:avLst/>
          </a:prstGeom>
          <a:ln w="12700">
            <a:miter lim="400000"/>
          </a:ln>
        </p:spPr>
      </p:pic>
      <p:sp>
        <p:nvSpPr>
          <p:cNvPr id="502" name="Finally the Philistines returned the ark on a cart drawn by two milk cows who went straight back to Bethshemesh in Israel’s territory. They also sent an offering of five golden emerods and five golden mice (1 Sa. 6:1-21)."/>
          <p:cNvSpPr txBox="1"/>
          <p:nvPr/>
        </p:nvSpPr>
        <p:spPr>
          <a:xfrm>
            <a:off x="666253" y="5518161"/>
            <a:ext cx="11672294" cy="2732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Finally the Philistines returned the ark on a cart drawn by two milk cows who went straight back to Bethshemesh in Israel’s territory. They also sent an offering of five golden emerods and five golden mice (1 Sa. 6:1-21).</a:t>
            </a:r>
          </a:p>
        </p:txBody>
      </p:sp>
      <p:sp>
        <p:nvSpPr>
          <p:cNvPr id="503" name="Baker Bible Atlas"/>
          <p:cNvSpPr txBox="1"/>
          <p:nvPr/>
        </p:nvSpPr>
        <p:spPr>
          <a:xfrm>
            <a:off x="9191628" y="4693113"/>
            <a:ext cx="3167248"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Baker Bible Atlas</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5" name="135a_Travels_of_the_Ark_p_173.jpg" descr="135a_Travels_of_the_Ark_p_173.jpg"/>
          <p:cNvPicPr>
            <a:picLocks noChangeAspect="1"/>
          </p:cNvPicPr>
          <p:nvPr/>
        </p:nvPicPr>
        <p:blipFill>
          <a:blip r:embed="rId2"/>
          <a:srcRect l="34468" t="50607" r="19773" b="14650"/>
          <a:stretch>
            <a:fillRect/>
          </a:stretch>
        </p:blipFill>
        <p:spPr>
          <a:xfrm>
            <a:off x="939403" y="730433"/>
            <a:ext cx="11126036" cy="5881603"/>
          </a:xfrm>
          <a:prstGeom prst="rect">
            <a:avLst/>
          </a:prstGeom>
          <a:ln w="12700">
            <a:miter lim="400000"/>
          </a:ln>
        </p:spPr>
      </p:pic>
      <p:sp>
        <p:nvSpPr>
          <p:cNvPr id="506" name="Finally the Philistines returned the ark on a cart drawn by two milk cows that went straight back to Bethshemesh in Israel’s territory. They also sent an offering of five golden emerods and five golden mice (1 Sa. 6:1-21)."/>
          <p:cNvSpPr txBox="1"/>
          <p:nvPr/>
        </p:nvSpPr>
        <p:spPr>
          <a:xfrm>
            <a:off x="666253" y="6847587"/>
            <a:ext cx="11672294" cy="2732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Finally the Philistines returned the ark on a cart drawn by two milk cows that went straight back to Bethshemesh in Israel’s territory. They also sent an offering of five golden emerods and five golden mice (1 Sa. 6:1-21).</a:t>
            </a:r>
          </a:p>
        </p:txBody>
      </p:sp>
      <p:sp>
        <p:nvSpPr>
          <p:cNvPr id="507" name="Baker Bible Atlas"/>
          <p:cNvSpPr txBox="1"/>
          <p:nvPr/>
        </p:nvSpPr>
        <p:spPr>
          <a:xfrm>
            <a:off x="9013828" y="6064713"/>
            <a:ext cx="3167248"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Baker Bible Atlas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9" name="bethshemesh archaeology-illustrated--25537.jpeg" descr="bethshemesh archaeology-illustrated--25537.jpeg"/>
          <p:cNvPicPr>
            <a:picLocks noGrp="1"/>
          </p:cNvPicPr>
          <p:nvPr>
            <p:ph type="pic" idx="21"/>
          </p:nvPr>
        </p:nvPicPr>
        <p:blipFill>
          <a:blip r:embed="rId2"/>
          <a:stretch>
            <a:fillRect/>
          </a:stretch>
        </p:blipFill>
        <p:spPr>
          <a:xfrm>
            <a:off x="1260002" y="383776"/>
            <a:ext cx="10484798" cy="6757071"/>
          </a:xfrm>
          <a:prstGeom prst="rect">
            <a:avLst/>
          </a:prstGeom>
        </p:spPr>
      </p:pic>
      <p:sp>
        <p:nvSpPr>
          <p:cNvPr id="510" name="Artist’s reconstructive drawing of Bethshemesh in Samuel’s day.  This is looking down the Sorek Valley northeast toward Jerusalem"/>
          <p:cNvSpPr txBox="1"/>
          <p:nvPr/>
        </p:nvSpPr>
        <p:spPr>
          <a:xfrm>
            <a:off x="1260001" y="7288476"/>
            <a:ext cx="10484798" cy="1602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nSpc>
                <a:spcPct val="110000"/>
              </a:lnSpc>
              <a:defRPr cap="none">
                <a:solidFill>
                  <a:srgbClr val="94E3FE"/>
                </a:solidFill>
              </a:defRPr>
            </a:lvl1pPr>
          </a:lstStyle>
          <a:p>
            <a:r>
              <a:t>Artist’s reconstructive drawing of Bethshemesh in Samuel’s day.  This is looking down the Sorek Valley northeast toward Jerusalem</a:t>
            </a:r>
          </a:p>
        </p:txBody>
      </p:sp>
      <p:sp>
        <p:nvSpPr>
          <p:cNvPr id="511" name="sorek valley"/>
          <p:cNvSpPr txBox="1"/>
          <p:nvPr/>
        </p:nvSpPr>
        <p:spPr>
          <a:xfrm rot="19945351">
            <a:off x="1365458" y="2662876"/>
            <a:ext cx="2658357"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FFFFFF"/>
                </a:solidFill>
              </a:defRPr>
            </a:lvl1pPr>
          </a:lstStyle>
          <a:p>
            <a:r>
              <a:t>sorek valley</a:t>
            </a:r>
          </a:p>
        </p:txBody>
      </p:sp>
      <p:sp>
        <p:nvSpPr>
          <p:cNvPr id="512" name="© Archaeology Illustrated"/>
          <p:cNvSpPr txBox="1"/>
          <p:nvPr/>
        </p:nvSpPr>
        <p:spPr>
          <a:xfrm>
            <a:off x="6942905" y="6437246"/>
            <a:ext cx="4994824" cy="7412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FFFFFF"/>
                </a:solidFill>
              </a:defRPr>
            </a:lvl1pPr>
          </a:lstStyle>
          <a:p>
            <a:r>
              <a:t>© Archaeology Illustrated</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4" name="cart-ashdod.jpg" descr="cart-ashdod.jpg"/>
          <p:cNvPicPr>
            <a:picLocks noGrp="1"/>
          </p:cNvPicPr>
          <p:nvPr>
            <p:ph type="pic" idx="21"/>
          </p:nvPr>
        </p:nvPicPr>
        <p:blipFill>
          <a:blip r:embed="rId2"/>
          <a:stretch>
            <a:fillRect/>
          </a:stretch>
        </p:blipFill>
        <p:spPr>
          <a:xfrm>
            <a:off x="1160735" y="1447467"/>
            <a:ext cx="10683330" cy="6884065"/>
          </a:xfrm>
          <a:prstGeom prst="rect">
            <a:avLst/>
          </a:prstGeom>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6" name="sorek valley bethshemesh.jpg" descr="sorek valley bethshemesh.jpg"/>
          <p:cNvPicPr>
            <a:picLocks noGrp="1"/>
          </p:cNvPicPr>
          <p:nvPr>
            <p:ph type="pic" idx="21"/>
          </p:nvPr>
        </p:nvPicPr>
        <p:blipFill>
          <a:blip r:embed="rId2"/>
          <a:stretch>
            <a:fillRect/>
          </a:stretch>
        </p:blipFill>
        <p:spPr>
          <a:xfrm>
            <a:off x="2026580" y="499995"/>
            <a:ext cx="8951640" cy="6637263"/>
          </a:xfrm>
          <a:prstGeom prst="rect">
            <a:avLst/>
          </a:prstGeom>
        </p:spPr>
      </p:pic>
      <p:sp>
        <p:nvSpPr>
          <p:cNvPr id="517" name="The ark moved from Ekron down the Sorek Valley to Bethshemesh."/>
          <p:cNvSpPr txBox="1"/>
          <p:nvPr/>
        </p:nvSpPr>
        <p:spPr>
          <a:xfrm>
            <a:off x="2489530" y="7380789"/>
            <a:ext cx="8025740" cy="14560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ark moved from Ekron down the Sorek Valley to Bethshemesh.</a:t>
            </a:r>
          </a:p>
        </p:txBody>
      </p:sp>
      <p:sp>
        <p:nvSpPr>
          <p:cNvPr id="518" name="Bible History Online"/>
          <p:cNvSpPr txBox="1"/>
          <p:nvPr/>
        </p:nvSpPr>
        <p:spPr>
          <a:xfrm>
            <a:off x="7354361" y="6533605"/>
            <a:ext cx="3805489" cy="5592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Bible History Online</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 name="panorama-israel-archeology-beth-shemesh-sorek-valley-timna-zorah-eshtaol.jpg" descr="panorama-israel-archeology-beth-shemesh-sorek-valley-timna-zorah-eshtaol.jpg"/>
          <p:cNvPicPr>
            <a:picLocks noGrp="1"/>
          </p:cNvPicPr>
          <p:nvPr>
            <p:ph type="pic" idx="21"/>
          </p:nvPr>
        </p:nvPicPr>
        <p:blipFill>
          <a:blip r:embed="rId2"/>
          <a:stretch>
            <a:fillRect/>
          </a:stretch>
        </p:blipFill>
        <p:spPr>
          <a:xfrm>
            <a:off x="1053031" y="593241"/>
            <a:ext cx="10898738" cy="5236714"/>
          </a:xfrm>
          <a:prstGeom prst="rect">
            <a:avLst/>
          </a:prstGeom>
        </p:spPr>
      </p:pic>
      <p:sp>
        <p:nvSpPr>
          <p:cNvPr id="521" name="Looking at the Sorek Valley from Bethshemesh. The ark came from Ekron to the west."/>
          <p:cNvSpPr txBox="1"/>
          <p:nvPr/>
        </p:nvSpPr>
        <p:spPr>
          <a:xfrm>
            <a:off x="1853018" y="6076034"/>
            <a:ext cx="9298764" cy="27980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Looking at the Sorek Valley from Bethshemesh. The ark came from Ekron to the west. </a:t>
            </a:r>
          </a:p>
        </p:txBody>
      </p:sp>
      <p:sp>
        <p:nvSpPr>
          <p:cNvPr id="522" name="sorek valley"/>
          <p:cNvSpPr txBox="1"/>
          <p:nvPr/>
        </p:nvSpPr>
        <p:spPr>
          <a:xfrm>
            <a:off x="8369292" y="2006157"/>
            <a:ext cx="3441143"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sorek valley</a:t>
            </a:r>
          </a:p>
        </p:txBody>
      </p:sp>
      <p:sp>
        <p:nvSpPr>
          <p:cNvPr id="523" name="Ekron"/>
          <p:cNvSpPr txBox="1"/>
          <p:nvPr/>
        </p:nvSpPr>
        <p:spPr>
          <a:xfrm>
            <a:off x="3641667" y="1130518"/>
            <a:ext cx="1673673" cy="582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Ekron</a:t>
            </a:r>
          </a:p>
        </p:txBody>
      </p:sp>
      <p:sp>
        <p:nvSpPr>
          <p:cNvPr id="524" name="bethshemesh"/>
          <p:cNvSpPr txBox="1"/>
          <p:nvPr/>
        </p:nvSpPr>
        <p:spPr>
          <a:xfrm>
            <a:off x="4789841" y="2717011"/>
            <a:ext cx="3425119"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bethshemesh</a:t>
            </a:r>
          </a:p>
        </p:txBody>
      </p:sp>
      <p:sp>
        <p:nvSpPr>
          <p:cNvPr id="525" name="www.bible.ca"/>
          <p:cNvSpPr txBox="1"/>
          <p:nvPr/>
        </p:nvSpPr>
        <p:spPr>
          <a:xfrm>
            <a:off x="9065039" y="5192646"/>
            <a:ext cx="3167248"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www.bible.ca</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7" name="panorama-israel-archeology-beth-shemesh-sorek-valley-timna-zorah-eshtaol.jpg" descr="panorama-israel-archeology-beth-shemesh-sorek-valley-timna-zorah-eshtaol.jpg"/>
          <p:cNvPicPr>
            <a:picLocks noGrp="1"/>
          </p:cNvPicPr>
          <p:nvPr>
            <p:ph type="pic" idx="21"/>
          </p:nvPr>
        </p:nvPicPr>
        <p:blipFill>
          <a:blip r:embed="rId2"/>
          <a:stretch>
            <a:fillRect/>
          </a:stretch>
        </p:blipFill>
        <p:spPr>
          <a:xfrm>
            <a:off x="529023" y="593241"/>
            <a:ext cx="11946754" cy="5236714"/>
          </a:xfrm>
          <a:prstGeom prst="rect">
            <a:avLst/>
          </a:prstGeom>
        </p:spPr>
      </p:pic>
      <p:sp>
        <p:nvSpPr>
          <p:cNvPr id="528" name="Across the valley is Zorah, Samson’s home, and Timnath, where Samson was married."/>
          <p:cNvSpPr txBox="1"/>
          <p:nvPr/>
        </p:nvSpPr>
        <p:spPr>
          <a:xfrm>
            <a:off x="1853018" y="5999834"/>
            <a:ext cx="9298764" cy="27980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Across the valley is Zorah, Samson’s home, and Timnath, where Samson was married.</a:t>
            </a:r>
          </a:p>
        </p:txBody>
      </p:sp>
      <p:sp>
        <p:nvSpPr>
          <p:cNvPr id="529" name="N"/>
          <p:cNvSpPr txBox="1"/>
          <p:nvPr/>
        </p:nvSpPr>
        <p:spPr>
          <a:xfrm>
            <a:off x="6307676" y="692722"/>
            <a:ext cx="389447" cy="520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N</a:t>
            </a:r>
          </a:p>
        </p:txBody>
      </p:sp>
      <p:sp>
        <p:nvSpPr>
          <p:cNvPr id="530" name="w"/>
          <p:cNvSpPr txBox="1"/>
          <p:nvPr/>
        </p:nvSpPr>
        <p:spPr>
          <a:xfrm>
            <a:off x="655035" y="2951130"/>
            <a:ext cx="473907" cy="5209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w</a:t>
            </a:r>
          </a:p>
        </p:txBody>
      </p:sp>
      <p:sp>
        <p:nvSpPr>
          <p:cNvPr id="531" name="s"/>
          <p:cNvSpPr txBox="1"/>
          <p:nvPr/>
        </p:nvSpPr>
        <p:spPr>
          <a:xfrm>
            <a:off x="6318187" y="5223423"/>
            <a:ext cx="368426" cy="520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s</a:t>
            </a:r>
          </a:p>
        </p:txBody>
      </p:sp>
      <p:sp>
        <p:nvSpPr>
          <p:cNvPr id="532" name="e"/>
          <p:cNvSpPr txBox="1"/>
          <p:nvPr/>
        </p:nvSpPr>
        <p:spPr>
          <a:xfrm>
            <a:off x="12016298" y="2951130"/>
            <a:ext cx="368425" cy="5209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e</a:t>
            </a:r>
          </a:p>
        </p:txBody>
      </p:sp>
      <p:sp>
        <p:nvSpPr>
          <p:cNvPr id="533" name="sorek valley"/>
          <p:cNvSpPr txBox="1"/>
          <p:nvPr/>
        </p:nvSpPr>
        <p:spPr>
          <a:xfrm>
            <a:off x="4576225" y="2226291"/>
            <a:ext cx="3441143" cy="582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sorek valley</a:t>
            </a:r>
          </a:p>
        </p:txBody>
      </p:sp>
      <p:sp>
        <p:nvSpPr>
          <p:cNvPr id="534" name="zorah"/>
          <p:cNvSpPr txBox="1"/>
          <p:nvPr/>
        </p:nvSpPr>
        <p:spPr>
          <a:xfrm>
            <a:off x="9756628" y="806684"/>
            <a:ext cx="1649426"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zorah</a:t>
            </a:r>
          </a:p>
        </p:txBody>
      </p:sp>
      <p:sp>
        <p:nvSpPr>
          <p:cNvPr id="535" name="timnath"/>
          <p:cNvSpPr txBox="1"/>
          <p:nvPr/>
        </p:nvSpPr>
        <p:spPr>
          <a:xfrm>
            <a:off x="393564" y="1282918"/>
            <a:ext cx="2024931" cy="582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timnath</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 name="panorama-israel-archeology-beth-shemesh-sorek-valley-timna-zorah-eshtaol.jpg" descr="panorama-israel-archeology-beth-shemesh-sorek-valley-timna-zorah-eshtaol.jpg"/>
          <p:cNvPicPr>
            <a:picLocks noGrp="1"/>
          </p:cNvPicPr>
          <p:nvPr>
            <p:ph type="pic" idx="21"/>
          </p:nvPr>
        </p:nvPicPr>
        <p:blipFill>
          <a:blip r:embed="rId2"/>
          <a:stretch>
            <a:fillRect/>
          </a:stretch>
        </p:blipFill>
        <p:spPr>
          <a:xfrm>
            <a:off x="1060605" y="593241"/>
            <a:ext cx="10883591" cy="5236714"/>
          </a:xfrm>
          <a:prstGeom prst="rect">
            <a:avLst/>
          </a:prstGeom>
        </p:spPr>
      </p:pic>
      <p:sp>
        <p:nvSpPr>
          <p:cNvPr id="538" name="Farther east is Eshtaol, where Samson began warring against the Philistines and where he was buried. “And the Spirit of the LORD began to move him at times in the camp of Dan between Zorah and Eshtaol. … Then his brethren and all the house of his father "/>
          <p:cNvSpPr txBox="1"/>
          <p:nvPr/>
        </p:nvSpPr>
        <p:spPr>
          <a:xfrm>
            <a:off x="827294" y="5922709"/>
            <a:ext cx="11350212" cy="3324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defTabSz="531622">
              <a:lnSpc>
                <a:spcPct val="110000"/>
              </a:lnSpc>
              <a:defRPr sz="2912" cap="none">
                <a:solidFill>
                  <a:srgbClr val="94E3FE"/>
                </a:solidFill>
              </a:defRPr>
            </a:pPr>
            <a:r>
              <a:t>Farther east is Eshtaol, where Samson began warring against the Philistines and where he was buried.</a:t>
            </a:r>
            <a:r>
              <a:rPr>
                <a:solidFill>
                  <a:srgbClr val="FFFFFF"/>
                </a:solidFill>
              </a:rPr>
              <a:t> “And the Spirit of the LORD began to move him at times in the camp of Dan between Zorah and Eshtaol. … Then his brethren and all the house of his father came down, and took him, and brought </a:t>
            </a:r>
            <a:r>
              <a:rPr i="1">
                <a:solidFill>
                  <a:srgbClr val="FFFFFF"/>
                </a:solidFill>
              </a:rPr>
              <a:t>him</a:t>
            </a:r>
            <a:r>
              <a:rPr>
                <a:solidFill>
                  <a:srgbClr val="FFFFFF"/>
                </a:solidFill>
              </a:rPr>
              <a:t> up, and buried him between Zorah and Eshtaol in the buryingplace of Manoah his father.” (Jg. 13:25; 16:31).</a:t>
            </a:r>
          </a:p>
        </p:txBody>
      </p:sp>
      <p:sp>
        <p:nvSpPr>
          <p:cNvPr id="539" name="s"/>
          <p:cNvSpPr txBox="1"/>
          <p:nvPr/>
        </p:nvSpPr>
        <p:spPr>
          <a:xfrm>
            <a:off x="6318187" y="5223423"/>
            <a:ext cx="368426" cy="520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s</a:t>
            </a:r>
          </a:p>
        </p:txBody>
      </p:sp>
      <p:sp>
        <p:nvSpPr>
          <p:cNvPr id="540" name="sorek valley"/>
          <p:cNvSpPr txBox="1"/>
          <p:nvPr/>
        </p:nvSpPr>
        <p:spPr>
          <a:xfrm>
            <a:off x="1612891" y="2107757"/>
            <a:ext cx="3441143"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sorek valley</a:t>
            </a:r>
          </a:p>
        </p:txBody>
      </p:sp>
      <p:sp>
        <p:nvSpPr>
          <p:cNvPr id="541" name="zorah"/>
          <p:cNvSpPr txBox="1"/>
          <p:nvPr/>
        </p:nvSpPr>
        <p:spPr>
          <a:xfrm>
            <a:off x="2883687" y="661803"/>
            <a:ext cx="1649426"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zorah</a:t>
            </a:r>
          </a:p>
        </p:txBody>
      </p:sp>
      <p:sp>
        <p:nvSpPr>
          <p:cNvPr id="542" name="eshtaol"/>
          <p:cNvSpPr txBox="1"/>
          <p:nvPr/>
        </p:nvSpPr>
        <p:spPr>
          <a:xfrm>
            <a:off x="8503702" y="859584"/>
            <a:ext cx="2145321"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eshtaol</a:t>
            </a:r>
          </a:p>
        </p:txBody>
      </p:sp>
      <p:sp>
        <p:nvSpPr>
          <p:cNvPr id="543" name="bethshemesh"/>
          <p:cNvSpPr txBox="1"/>
          <p:nvPr/>
        </p:nvSpPr>
        <p:spPr>
          <a:xfrm>
            <a:off x="3204170" y="3681402"/>
            <a:ext cx="3425119"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bethshemesh</a:t>
            </a:r>
          </a:p>
        </p:txBody>
      </p:sp>
      <p:sp>
        <p:nvSpPr>
          <p:cNvPr id="544" name="www.bible.ca"/>
          <p:cNvSpPr txBox="1"/>
          <p:nvPr/>
        </p:nvSpPr>
        <p:spPr>
          <a:xfrm>
            <a:off x="835439" y="5234980"/>
            <a:ext cx="3167248"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www.bible.ca</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6" name="cart returning to israel.jpg" descr="cart returning to israel.jpg"/>
          <p:cNvPicPr>
            <a:picLocks noGrp="1"/>
          </p:cNvPicPr>
          <p:nvPr>
            <p:ph type="pic" idx="21"/>
          </p:nvPr>
        </p:nvPicPr>
        <p:blipFill>
          <a:blip r:embed="rId2"/>
          <a:stretch>
            <a:fillRect/>
          </a:stretch>
        </p:blipFill>
        <p:spPr>
          <a:xfrm>
            <a:off x="1260002" y="383776"/>
            <a:ext cx="10484798" cy="6757071"/>
          </a:xfrm>
          <a:prstGeom prst="rect">
            <a:avLst/>
          </a:prstGeom>
        </p:spPr>
      </p:pic>
      <p:sp>
        <p:nvSpPr>
          <p:cNvPr id="547" name="The men of Bethshemesh rejoiced to see the ark returning, but they were judged severely for looking inside of it (1 Sa. 6:19-21)."/>
          <p:cNvSpPr txBox="1"/>
          <p:nvPr/>
        </p:nvSpPr>
        <p:spPr>
          <a:xfrm>
            <a:off x="1565483" y="7271542"/>
            <a:ext cx="9873834" cy="16027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nSpc>
                <a:spcPct val="110000"/>
              </a:lnSpc>
              <a:defRPr cap="none">
                <a:solidFill>
                  <a:srgbClr val="94E3FE"/>
                </a:solidFill>
              </a:defRPr>
            </a:lvl1pPr>
          </a:lstStyle>
          <a:p>
            <a:r>
              <a:t>The men of Bethshemesh rejoiced to see the ark returning, but they were judged severely for looking inside of it (1 Sa. 6:19-21).</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 name="cart-ashdod.jpg" descr="cart-ashdod.jpg"/>
          <p:cNvPicPr>
            <a:picLocks noGrp="1"/>
          </p:cNvPicPr>
          <p:nvPr>
            <p:ph type="pic" idx="21"/>
          </p:nvPr>
        </p:nvPicPr>
        <p:blipFill>
          <a:blip r:embed="rId2"/>
          <a:stretch>
            <a:fillRect/>
          </a:stretch>
        </p:blipFill>
        <p:spPr>
          <a:xfrm>
            <a:off x="929276" y="409176"/>
            <a:ext cx="11146248" cy="5434215"/>
          </a:xfrm>
          <a:prstGeom prst="rect">
            <a:avLst/>
          </a:prstGeom>
        </p:spPr>
      </p:pic>
      <p:sp>
        <p:nvSpPr>
          <p:cNvPr id="550" name="“This violated the Mosaic statute that only Levites could handle the ark and not even they could touch it directly, to say nothing of looking within it (Nu. 4:5, 15, 20). Disobedience in this respect would bring death. The sin of the people of Bethshemes"/>
          <p:cNvSpPr txBox="1"/>
          <p:nvPr/>
        </p:nvSpPr>
        <p:spPr>
          <a:xfrm>
            <a:off x="660790" y="6052342"/>
            <a:ext cx="11683220" cy="38280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defTabSz="531622">
              <a:lnSpc>
                <a:spcPct val="110000"/>
              </a:lnSpc>
              <a:defRPr sz="3094" cap="none">
                <a:solidFill>
                  <a:srgbClr val="94E3FE"/>
                </a:solidFill>
              </a:defRPr>
            </a:pPr>
            <a:r>
              <a:t>“This violated the Mosaic statute that only Levites could handle the ark and not even they could touch it directly, to say nothing of looking within it (Nu. 4:5, 15, 20). Disobedience in this respect would bring death. The sin of the people of Bethshemesh was a deliberate, ‘high-handed’ violation of the clear will of God” (</a:t>
            </a:r>
            <a:r>
              <a:rPr i="1"/>
              <a:t>Bible Knowledge Commentary</a:t>
            </a:r>
            <a:r>
              <a:t>).</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 name="135a_Travels_of_the_Ark_p_173.jpg" descr="135a_Travels_of_the_Ark_p_173.jpg"/>
          <p:cNvPicPr>
            <a:picLocks noChangeAspect="1"/>
          </p:cNvPicPr>
          <p:nvPr/>
        </p:nvPicPr>
        <p:blipFill>
          <a:blip r:embed="rId2"/>
          <a:srcRect l="34468" t="50607" r="19773" b="14650"/>
          <a:stretch>
            <a:fillRect/>
          </a:stretch>
        </p:blipFill>
        <p:spPr>
          <a:xfrm>
            <a:off x="939403" y="730433"/>
            <a:ext cx="11126036" cy="5881603"/>
          </a:xfrm>
          <a:prstGeom prst="rect">
            <a:avLst/>
          </a:prstGeom>
          <a:ln w="12700">
            <a:miter lim="400000"/>
          </a:ln>
        </p:spPr>
      </p:pic>
      <p:sp>
        <p:nvSpPr>
          <p:cNvPr id="553" name="The ark was sent to Kirjathjearim where it remained in the house of Abinadab for 20 years (1 Sa. 7:1-2)."/>
          <p:cNvSpPr txBox="1"/>
          <p:nvPr/>
        </p:nvSpPr>
        <p:spPr>
          <a:xfrm>
            <a:off x="666253" y="6847587"/>
            <a:ext cx="11672294" cy="2732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ark was sent to Kirjathjearim where it remained in the house of Abinadab for 20 years (1 Sa. 7:1-2).</a:t>
            </a:r>
          </a:p>
        </p:txBody>
      </p:sp>
      <p:sp>
        <p:nvSpPr>
          <p:cNvPr id="554" name="Baker Bible Atlas"/>
          <p:cNvSpPr txBox="1"/>
          <p:nvPr/>
        </p:nvSpPr>
        <p:spPr>
          <a:xfrm>
            <a:off x="8776761" y="6107046"/>
            <a:ext cx="3810053"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000000"/>
                </a:solidFill>
              </a:defRPr>
            </a:lvl1pPr>
          </a:lstStyle>
          <a:p>
            <a:r>
              <a:t>Baker Bible Atlas</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6" name="Israel 2013 shiloh 5.jpeg" descr="Israel 2013 shiloh 5.jpeg"/>
          <p:cNvPicPr>
            <a:picLocks noGrp="1"/>
          </p:cNvPicPr>
          <p:nvPr>
            <p:ph type="pic" idx="21"/>
          </p:nvPr>
        </p:nvPicPr>
        <p:blipFill>
          <a:blip r:embed="rId2"/>
          <a:stretch>
            <a:fillRect/>
          </a:stretch>
        </p:blipFill>
        <p:spPr>
          <a:xfrm>
            <a:off x="1484946" y="840976"/>
            <a:ext cx="10034908" cy="5781084"/>
          </a:xfrm>
          <a:prstGeom prst="rect">
            <a:avLst/>
          </a:prstGeom>
        </p:spPr>
      </p:pic>
      <p:sp>
        <p:nvSpPr>
          <p:cNvPr id="557" name="After the battle of Aphek, the Philistines destroyed Shiloh. This is not mentioned in Samuel, but it is referred to multiple times in Scripture (Ps. 78:60; Jer. 7:12, 14; 26:6)."/>
          <p:cNvSpPr txBox="1"/>
          <p:nvPr/>
        </p:nvSpPr>
        <p:spPr>
          <a:xfrm>
            <a:off x="1226486" y="6828928"/>
            <a:ext cx="10551828" cy="21952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08254">
              <a:lnSpc>
                <a:spcPct val="110000"/>
              </a:lnSpc>
              <a:defRPr sz="2958" cap="none">
                <a:solidFill>
                  <a:srgbClr val="94E3FE"/>
                </a:solidFill>
              </a:defRPr>
            </a:lvl1pPr>
          </a:lstStyle>
          <a:p>
            <a:r>
              <a:t>After the battle of Aphek, the Philistines destroyed Shiloh. This is not mentioned in Samuel, but it is referred to multiple times in Scripture (Ps. 78:60; Jer. 7:12, 14; 26:6).</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9" name="DSCF3956.jpeg" descr="DSCF3956.jpeg"/>
          <p:cNvPicPr>
            <a:picLocks noGrp="1"/>
          </p:cNvPicPr>
          <p:nvPr>
            <p:ph type="pic" idx="21"/>
          </p:nvPr>
        </p:nvPicPr>
        <p:blipFill>
          <a:blip r:embed="rId2"/>
          <a:stretch>
            <a:fillRect/>
          </a:stretch>
        </p:blipFill>
        <p:spPr>
          <a:xfrm>
            <a:off x="1484946" y="663176"/>
            <a:ext cx="10034908" cy="4899625"/>
          </a:xfrm>
          <a:prstGeom prst="rect">
            <a:avLst/>
          </a:prstGeom>
        </p:spPr>
      </p:pic>
      <p:sp>
        <p:nvSpPr>
          <p:cNvPr id="560" name="In Jeremiah’s day God used the ruins of Shiloh to warn Israel of what was coming by the hands of the Babylonians. “But go ye now unto my place which was in Shiloh, where I set my name at the first, and see what I did to it for the wickedness of my people"/>
          <p:cNvSpPr txBox="1"/>
          <p:nvPr/>
        </p:nvSpPr>
        <p:spPr>
          <a:xfrm>
            <a:off x="1314046" y="5696742"/>
            <a:ext cx="10376708" cy="39013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nSpc>
                <a:spcPct val="110000"/>
              </a:lnSpc>
              <a:defRPr sz="3400" cap="none">
                <a:solidFill>
                  <a:srgbClr val="94E3FE"/>
                </a:solidFill>
              </a:defRPr>
            </a:pPr>
            <a:r>
              <a:t>In Jeremiah’s day God used the ruins of Shiloh to warn Israel of what was coming by the hands of the Babylonians. </a:t>
            </a:r>
            <a:r>
              <a:rPr>
                <a:solidFill>
                  <a:srgbClr val="FFFFFF"/>
                </a:solidFill>
              </a:rPr>
              <a:t>“But go ye now unto my place which </a:t>
            </a:r>
            <a:r>
              <a:rPr i="1">
                <a:solidFill>
                  <a:srgbClr val="FFFFFF"/>
                </a:solidFill>
              </a:rPr>
              <a:t>was</a:t>
            </a:r>
            <a:r>
              <a:rPr>
                <a:solidFill>
                  <a:srgbClr val="FFFFFF"/>
                </a:solidFill>
              </a:rPr>
              <a:t> in Shiloh, where I set my name at the first, and see what I did to it for the wickedness of my people Israel” (Jer. 7:12).</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2" name="130 Ruins of Shiloh.jpg" descr="130 Ruins of Shiloh.jpg"/>
          <p:cNvPicPr>
            <a:picLocks noGrp="1"/>
          </p:cNvPicPr>
          <p:nvPr>
            <p:ph type="pic" idx="21"/>
          </p:nvPr>
        </p:nvPicPr>
        <p:blipFill>
          <a:blip r:embed="rId2"/>
          <a:stretch>
            <a:fillRect/>
          </a:stretch>
        </p:blipFill>
        <p:spPr>
          <a:xfrm>
            <a:off x="952783" y="595443"/>
            <a:ext cx="11099234" cy="6724134"/>
          </a:xfrm>
          <a:prstGeom prst="rect">
            <a:avLst/>
          </a:prstGeom>
        </p:spPr>
      </p:pic>
      <p:sp>
        <p:nvSpPr>
          <p:cNvPr id="563" name="Shiloh has remained in ruins ever since. This was the 1890s."/>
          <p:cNvSpPr txBox="1"/>
          <p:nvPr/>
        </p:nvSpPr>
        <p:spPr>
          <a:xfrm>
            <a:off x="1493186" y="7555705"/>
            <a:ext cx="10018428" cy="17365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94E3FE"/>
                </a:solidFill>
              </a:defRPr>
            </a:lvl1pPr>
          </a:lstStyle>
          <a:p>
            <a:r>
              <a:t>Shiloh has remained in ruins ever since. This was the 1890s.</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Archaeologists found evidence of the destruction. “This complex of buildings was destroyed by a violent conflagration whose traces were visible everywhere: charred floors and heaps of fallen bricks, sometimes more than one meter deep (some of the bricks "/>
          <p:cNvSpPr txBox="1"/>
          <p:nvPr/>
        </p:nvSpPr>
        <p:spPr>
          <a:xfrm>
            <a:off x="1070068" y="5493542"/>
            <a:ext cx="10864664" cy="38918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Archaeologists found evidence of the destruction. “This complex of buildings was destroyed by a violent conflagration whose traces were visible everywhere: charred floors and heaps of fallen bricks, sometimes more than one meter deep (some of the bricks were visibly baked by the fierce fire). Here and there parts of the fallen roof were identifiable.”</a:t>
            </a:r>
          </a:p>
        </p:txBody>
      </p:sp>
      <p:grpSp>
        <p:nvGrpSpPr>
          <p:cNvPr id="568" name="shiloh-excavations_dsc03041lmauldin.jpg"/>
          <p:cNvGrpSpPr/>
          <p:nvPr/>
        </p:nvGrpSpPr>
        <p:grpSpPr>
          <a:xfrm>
            <a:off x="1484946" y="510776"/>
            <a:ext cx="10034908" cy="4899625"/>
            <a:chOff x="0" y="0"/>
            <a:chExt cx="10034907" cy="4899623"/>
          </a:xfrm>
        </p:grpSpPr>
        <p:pic>
          <p:nvPicPr>
            <p:cNvPr id="567" name="shiloh-excavations_dsc03041lmauldin.jpg" descr="shiloh-excavations_dsc03041lmauldin.jpg"/>
            <p:cNvPicPr>
              <a:picLocks noChangeAspect="1"/>
            </p:cNvPicPr>
            <p:nvPr/>
          </p:nvPicPr>
          <p:blipFill>
            <a:blip r:embed="rId2"/>
            <a:srcRect t="17931" b="17931"/>
            <a:stretch>
              <a:fillRect/>
            </a:stretch>
          </p:blipFill>
          <p:spPr>
            <a:xfrm>
              <a:off x="76200" y="63500"/>
              <a:ext cx="9895208" cy="4759924"/>
            </a:xfrm>
            <a:prstGeom prst="rect">
              <a:avLst/>
            </a:prstGeom>
            <a:ln>
              <a:noFill/>
            </a:ln>
            <a:effectLst/>
          </p:spPr>
        </p:pic>
        <p:pic>
          <p:nvPicPr>
            <p:cNvPr id="566" name="shiloh-excavations_dsc03041lmauldin.jpg" descr="shiloh-excavations_dsc03041lmauldin.jpg"/>
            <p:cNvPicPr>
              <a:picLocks/>
            </p:cNvPicPr>
            <p:nvPr/>
          </p:nvPicPr>
          <p:blipFill>
            <a:blip r:embed="rId3"/>
            <a:stretch>
              <a:fillRect/>
            </a:stretch>
          </p:blipFill>
          <p:spPr>
            <a:xfrm>
              <a:off x="0" y="-1"/>
              <a:ext cx="10034908" cy="4899625"/>
            </a:xfrm>
            <a:prstGeom prst="rect">
              <a:avLst/>
            </a:prstGeom>
            <a:effectLst/>
          </p:spPr>
        </p:pic>
      </p:gr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 name="shiloh-excavations_dsc03041lmauldin.jpg" descr="shiloh-excavations_dsc03041lmauldin.jpg"/>
          <p:cNvPicPr>
            <a:picLocks noGrp="1"/>
          </p:cNvPicPr>
          <p:nvPr>
            <p:ph type="pic" idx="21"/>
          </p:nvPr>
        </p:nvPicPr>
        <p:blipFill>
          <a:blip r:embed="rId2"/>
          <a:stretch>
            <a:fillRect/>
          </a:stretch>
        </p:blipFill>
        <p:spPr>
          <a:xfrm>
            <a:off x="1484946" y="815576"/>
            <a:ext cx="10034908" cy="4899625"/>
          </a:xfrm>
          <a:prstGeom prst="rect">
            <a:avLst/>
          </a:prstGeom>
        </p:spPr>
      </p:pic>
      <p:sp>
        <p:nvSpPr>
          <p:cNvPr id="571" name="“As suggested by Albright following the Danish expedition’s excavations, this may be attributable to the Philistine destruction of the site (mid-eleventh century BCE) (The New Encyclopedia of Archaeological Excavations in the Holy Land, IV.1368)."/>
          <p:cNvSpPr txBox="1"/>
          <p:nvPr/>
        </p:nvSpPr>
        <p:spPr>
          <a:xfrm>
            <a:off x="749740" y="5967676"/>
            <a:ext cx="11505320" cy="38918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nSpc>
                <a:spcPct val="110000"/>
              </a:lnSpc>
              <a:defRPr sz="3400" cap="none">
                <a:solidFill>
                  <a:srgbClr val="94E3FE"/>
                </a:solidFill>
              </a:defRPr>
            </a:pPr>
            <a:r>
              <a:t>“As suggested by Albright following the Danish expedition’s excavations, this may be attributable to the Philistine destruction of the site (mid-eleventh century BCE) (</a:t>
            </a:r>
            <a:r>
              <a:rPr i="1"/>
              <a:t>The New Encyclopedia of Archaeological Excavations in the Holy Land</a:t>
            </a:r>
            <a:r>
              <a:t>, IV.1368).</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 name="THE JUDGESHIP OF SAMUEL…"/>
          <p:cNvSpPr txBox="1"/>
          <p:nvPr/>
        </p:nvSpPr>
        <p:spPr>
          <a:xfrm>
            <a:off x="1210585" y="1669256"/>
            <a:ext cx="3786030" cy="64404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a:lnSpc>
                <a:spcPct val="110000"/>
              </a:lnSpc>
              <a:defRPr cap="none">
                <a:solidFill>
                  <a:srgbClr val="FFFFFF"/>
                </a:solidFill>
              </a:defRPr>
            </a:pPr>
            <a:r>
              <a:t>THE JUDGESHIP OF SAMUEL</a:t>
            </a:r>
          </a:p>
          <a:p>
            <a:pPr algn="l">
              <a:lnSpc>
                <a:spcPct val="110000"/>
              </a:lnSpc>
              <a:defRPr cap="none">
                <a:solidFill>
                  <a:srgbClr val="FFFFFF"/>
                </a:solidFill>
              </a:defRPr>
            </a:pPr>
            <a:endParaRPr/>
          </a:p>
          <a:p>
            <a:pPr algn="l">
              <a:lnSpc>
                <a:spcPct val="110000"/>
              </a:lnSpc>
              <a:defRPr cap="none">
                <a:solidFill>
                  <a:srgbClr val="94E3FE"/>
                </a:solidFill>
              </a:defRPr>
            </a:pPr>
            <a:r>
              <a:t>Samuel exhorted the people to put away their idols and congregate in Mizpeh (1 Sa. 7:3-6). This Mizpeh was about seven miles north of Jerusalem.</a:t>
            </a:r>
          </a:p>
        </p:txBody>
      </p:sp>
      <p:grpSp>
        <p:nvGrpSpPr>
          <p:cNvPr id="576" name="009-israel-blank-maps.jpg"/>
          <p:cNvGrpSpPr/>
          <p:nvPr/>
        </p:nvGrpSpPr>
        <p:grpSpPr>
          <a:xfrm>
            <a:off x="5406163" y="1421544"/>
            <a:ext cx="6891935" cy="7204133"/>
            <a:chOff x="0" y="0"/>
            <a:chExt cx="6891933" cy="7204132"/>
          </a:xfrm>
        </p:grpSpPr>
        <p:pic>
          <p:nvPicPr>
            <p:cNvPr id="575" name="009-israel-blank-maps.jpg" descr="009-israel-blank-maps.jpg"/>
            <p:cNvPicPr>
              <a:picLocks noChangeAspect="1"/>
            </p:cNvPicPr>
            <p:nvPr/>
          </p:nvPicPr>
          <p:blipFill>
            <a:blip r:embed="rId2"/>
            <a:srcRect l="41435" t="474" r="26011" b="54113"/>
            <a:stretch>
              <a:fillRect/>
            </a:stretch>
          </p:blipFill>
          <p:spPr>
            <a:xfrm>
              <a:off x="76200" y="63500"/>
              <a:ext cx="6752234" cy="7064433"/>
            </a:xfrm>
            <a:prstGeom prst="rect">
              <a:avLst/>
            </a:prstGeom>
            <a:ln>
              <a:noFill/>
            </a:ln>
            <a:effectLst/>
          </p:spPr>
        </p:pic>
        <p:pic>
          <p:nvPicPr>
            <p:cNvPr id="574" name="009-israel-blank-maps.jpg" descr="009-israel-blank-maps.jpg"/>
            <p:cNvPicPr>
              <a:picLocks/>
            </p:cNvPicPr>
            <p:nvPr/>
          </p:nvPicPr>
          <p:blipFill>
            <a:blip r:embed="rId3"/>
            <a:stretch>
              <a:fillRect/>
            </a:stretch>
          </p:blipFill>
          <p:spPr>
            <a:xfrm>
              <a:off x="-1" y="-1"/>
              <a:ext cx="6891935" cy="7204134"/>
            </a:xfrm>
            <a:prstGeom prst="rect">
              <a:avLst/>
            </a:prstGeom>
            <a:effectLst/>
          </p:spPr>
        </p:pic>
      </p:grpSp>
      <p:sp>
        <p:nvSpPr>
          <p:cNvPr id="577" name="shiloh"/>
          <p:cNvSpPr txBox="1"/>
          <p:nvPr/>
        </p:nvSpPr>
        <p:spPr>
          <a:xfrm>
            <a:off x="7195366" y="2415226"/>
            <a:ext cx="136174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shiloh</a:t>
            </a:r>
          </a:p>
        </p:txBody>
      </p:sp>
      <p:sp>
        <p:nvSpPr>
          <p:cNvPr id="578" name="ramah"/>
          <p:cNvSpPr txBox="1"/>
          <p:nvPr/>
        </p:nvSpPr>
        <p:spPr>
          <a:xfrm>
            <a:off x="6719800" y="5087517"/>
            <a:ext cx="134320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ramah</a:t>
            </a:r>
          </a:p>
        </p:txBody>
      </p:sp>
      <p:sp>
        <p:nvSpPr>
          <p:cNvPr id="579" name="jordan"/>
          <p:cNvSpPr txBox="1"/>
          <p:nvPr/>
        </p:nvSpPr>
        <p:spPr>
          <a:xfrm rot="5468481">
            <a:off x="9736687" y="3666136"/>
            <a:ext cx="2044899" cy="6200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600">
                <a:solidFill>
                  <a:srgbClr val="000000"/>
                </a:solidFill>
              </a:defRPr>
            </a:lvl1pPr>
          </a:lstStyle>
          <a:p>
            <a:r>
              <a:t>jordan</a:t>
            </a:r>
          </a:p>
        </p:txBody>
      </p:sp>
      <p:sp>
        <p:nvSpPr>
          <p:cNvPr id="580" name="bethel"/>
          <p:cNvSpPr txBox="1"/>
          <p:nvPr/>
        </p:nvSpPr>
        <p:spPr>
          <a:xfrm>
            <a:off x="6673850" y="4208042"/>
            <a:ext cx="143510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bethel</a:t>
            </a:r>
          </a:p>
        </p:txBody>
      </p:sp>
      <p:sp>
        <p:nvSpPr>
          <p:cNvPr id="581" name="Jerusalem"/>
          <p:cNvSpPr txBox="1"/>
          <p:nvPr/>
        </p:nvSpPr>
        <p:spPr>
          <a:xfrm>
            <a:off x="6315999" y="6406344"/>
            <a:ext cx="2150803"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Jerusalem</a:t>
            </a:r>
          </a:p>
        </p:txBody>
      </p:sp>
      <p:sp>
        <p:nvSpPr>
          <p:cNvPr id="582" name="gilgal"/>
          <p:cNvSpPr txBox="1"/>
          <p:nvPr/>
        </p:nvSpPr>
        <p:spPr>
          <a:xfrm>
            <a:off x="9136310" y="4781361"/>
            <a:ext cx="136158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
        <p:nvSpPr>
          <p:cNvPr id="583" name="dead sea"/>
          <p:cNvSpPr txBox="1"/>
          <p:nvPr/>
        </p:nvSpPr>
        <p:spPr>
          <a:xfrm>
            <a:off x="9786186" y="7295201"/>
            <a:ext cx="1110514" cy="8781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a:solidFill>
                  <a:srgbClr val="000000"/>
                </a:solidFill>
              </a:defRPr>
            </a:lvl1pPr>
          </a:lstStyle>
          <a:p>
            <a:r>
              <a:t>dead sea</a:t>
            </a:r>
          </a:p>
        </p:txBody>
      </p:sp>
      <p:sp>
        <p:nvSpPr>
          <p:cNvPr id="584" name="mizpeh"/>
          <p:cNvSpPr txBox="1"/>
          <p:nvPr/>
        </p:nvSpPr>
        <p:spPr>
          <a:xfrm>
            <a:off x="6461979" y="4634551"/>
            <a:ext cx="136174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mizpeh</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God gave victory over the Philistines in answer to Samuel’s prayer, and the Philistines stayed out of Israel the rest of his days (1 Sa. 7:7-14)."/>
          <p:cNvSpPr txBox="1"/>
          <p:nvPr/>
        </p:nvSpPr>
        <p:spPr>
          <a:xfrm>
            <a:off x="1058185" y="1673423"/>
            <a:ext cx="4127640" cy="64067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God gave victory over the Philistines in answer to Samuel’s prayer, and the Philistines stayed out of Israel the rest of his days (1 Sa. 7:7-14). </a:t>
            </a:r>
          </a:p>
        </p:txBody>
      </p:sp>
      <p:grpSp>
        <p:nvGrpSpPr>
          <p:cNvPr id="589" name="009-israel-blank-maps.jpg"/>
          <p:cNvGrpSpPr/>
          <p:nvPr/>
        </p:nvGrpSpPr>
        <p:grpSpPr>
          <a:xfrm>
            <a:off x="5406163" y="1421544"/>
            <a:ext cx="6891935" cy="7204133"/>
            <a:chOff x="0" y="0"/>
            <a:chExt cx="6891933" cy="7204132"/>
          </a:xfrm>
        </p:grpSpPr>
        <p:pic>
          <p:nvPicPr>
            <p:cNvPr id="588" name="009-israel-blank-maps.jpg" descr="009-israel-blank-maps.jpg"/>
            <p:cNvPicPr>
              <a:picLocks noChangeAspect="1"/>
            </p:cNvPicPr>
            <p:nvPr/>
          </p:nvPicPr>
          <p:blipFill>
            <a:blip r:embed="rId2"/>
            <a:srcRect l="41435" t="474" r="26011" b="54113"/>
            <a:stretch>
              <a:fillRect/>
            </a:stretch>
          </p:blipFill>
          <p:spPr>
            <a:xfrm>
              <a:off x="76200" y="63500"/>
              <a:ext cx="6752234" cy="7064433"/>
            </a:xfrm>
            <a:prstGeom prst="rect">
              <a:avLst/>
            </a:prstGeom>
            <a:ln>
              <a:noFill/>
            </a:ln>
            <a:effectLst/>
          </p:spPr>
        </p:pic>
        <p:pic>
          <p:nvPicPr>
            <p:cNvPr id="587" name="009-israel-blank-maps.jpg" descr="009-israel-blank-maps.jpg"/>
            <p:cNvPicPr>
              <a:picLocks/>
            </p:cNvPicPr>
            <p:nvPr/>
          </p:nvPicPr>
          <p:blipFill>
            <a:blip r:embed="rId3"/>
            <a:stretch>
              <a:fillRect/>
            </a:stretch>
          </p:blipFill>
          <p:spPr>
            <a:xfrm>
              <a:off x="-1" y="-1"/>
              <a:ext cx="6891935" cy="7204134"/>
            </a:xfrm>
            <a:prstGeom prst="rect">
              <a:avLst/>
            </a:prstGeom>
            <a:effectLst/>
          </p:spPr>
        </p:pic>
      </p:grpSp>
      <p:sp>
        <p:nvSpPr>
          <p:cNvPr id="590" name="shiloh"/>
          <p:cNvSpPr txBox="1"/>
          <p:nvPr/>
        </p:nvSpPr>
        <p:spPr>
          <a:xfrm>
            <a:off x="7195366" y="2415226"/>
            <a:ext cx="136174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shiloh</a:t>
            </a:r>
          </a:p>
        </p:txBody>
      </p:sp>
      <p:sp>
        <p:nvSpPr>
          <p:cNvPr id="591" name="ramah"/>
          <p:cNvSpPr txBox="1"/>
          <p:nvPr/>
        </p:nvSpPr>
        <p:spPr>
          <a:xfrm>
            <a:off x="6719800" y="5087517"/>
            <a:ext cx="134320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ramah</a:t>
            </a:r>
          </a:p>
        </p:txBody>
      </p:sp>
      <p:sp>
        <p:nvSpPr>
          <p:cNvPr id="592" name="jordan"/>
          <p:cNvSpPr txBox="1"/>
          <p:nvPr/>
        </p:nvSpPr>
        <p:spPr>
          <a:xfrm rot="5468481">
            <a:off x="9736687" y="3666136"/>
            <a:ext cx="2044899" cy="6200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600">
                <a:solidFill>
                  <a:srgbClr val="000000"/>
                </a:solidFill>
              </a:defRPr>
            </a:lvl1pPr>
          </a:lstStyle>
          <a:p>
            <a:r>
              <a:t>jordan</a:t>
            </a:r>
          </a:p>
        </p:txBody>
      </p:sp>
      <p:sp>
        <p:nvSpPr>
          <p:cNvPr id="593" name="bethel"/>
          <p:cNvSpPr txBox="1"/>
          <p:nvPr/>
        </p:nvSpPr>
        <p:spPr>
          <a:xfrm>
            <a:off x="6673850" y="4208042"/>
            <a:ext cx="143510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bethel</a:t>
            </a:r>
          </a:p>
        </p:txBody>
      </p:sp>
      <p:sp>
        <p:nvSpPr>
          <p:cNvPr id="594" name="Jerusalem"/>
          <p:cNvSpPr txBox="1"/>
          <p:nvPr/>
        </p:nvSpPr>
        <p:spPr>
          <a:xfrm>
            <a:off x="6315999" y="6406344"/>
            <a:ext cx="2150803"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Jerusalem</a:t>
            </a:r>
          </a:p>
        </p:txBody>
      </p:sp>
      <p:sp>
        <p:nvSpPr>
          <p:cNvPr id="595" name="gilgal"/>
          <p:cNvSpPr txBox="1"/>
          <p:nvPr/>
        </p:nvSpPr>
        <p:spPr>
          <a:xfrm>
            <a:off x="9136310" y="4781361"/>
            <a:ext cx="136158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
        <p:nvSpPr>
          <p:cNvPr id="596" name="dead sea"/>
          <p:cNvSpPr txBox="1"/>
          <p:nvPr/>
        </p:nvSpPr>
        <p:spPr>
          <a:xfrm>
            <a:off x="9786186" y="7295201"/>
            <a:ext cx="1110514" cy="8781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a:solidFill>
                  <a:srgbClr val="000000"/>
                </a:solidFill>
              </a:defRPr>
            </a:lvl1pPr>
          </a:lstStyle>
          <a:p>
            <a:r>
              <a:t>dead sea</a:t>
            </a:r>
          </a:p>
        </p:txBody>
      </p:sp>
      <p:sp>
        <p:nvSpPr>
          <p:cNvPr id="597" name="mizpeh"/>
          <p:cNvSpPr txBox="1"/>
          <p:nvPr/>
        </p:nvSpPr>
        <p:spPr>
          <a:xfrm>
            <a:off x="6461979" y="4634551"/>
            <a:ext cx="136174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mizpeh</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Samuel set up a stone to signify God’s victory and called it Ebenezer (“Hitherto hath the LORD helped us”) (1 Sa. 7:12)."/>
          <p:cNvSpPr txBox="1"/>
          <p:nvPr/>
        </p:nvSpPr>
        <p:spPr>
          <a:xfrm>
            <a:off x="1482556" y="6574829"/>
            <a:ext cx="10039688" cy="24141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nSpc>
                <a:spcPct val="110000"/>
              </a:lnSpc>
              <a:defRPr cap="none">
                <a:solidFill>
                  <a:srgbClr val="94E3FE"/>
                </a:solidFill>
              </a:defRPr>
            </a:pPr>
            <a:r>
              <a:t>Samuel set up a stone to signify God’s victory and called it </a:t>
            </a:r>
            <a:r>
              <a:rPr i="1"/>
              <a:t>Ebenezer</a:t>
            </a:r>
            <a:r>
              <a:t> (“Hitherto hath the LORD helped us”) (1 Sa. 7:12).</a:t>
            </a:r>
          </a:p>
        </p:txBody>
      </p:sp>
      <p:pic>
        <p:nvPicPr>
          <p:cNvPr id="600" name="ebenezer-2.jpg" descr="ebenezer-2.jpg"/>
          <p:cNvPicPr>
            <a:picLocks noChangeAspect="1"/>
          </p:cNvPicPr>
          <p:nvPr/>
        </p:nvPicPr>
        <p:blipFill>
          <a:blip r:embed="rId2"/>
          <a:srcRect r="112" b="4120"/>
          <a:stretch>
            <a:fillRect/>
          </a:stretch>
        </p:blipFill>
        <p:spPr>
          <a:xfrm>
            <a:off x="767556" y="694191"/>
            <a:ext cx="11469594" cy="5581786"/>
          </a:xfrm>
          <a:prstGeom prst="rect">
            <a:avLst/>
          </a:prstGeom>
          <a:ln w="12700">
            <a:miter lim="400000"/>
          </a:ln>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And Samuel judged Israel all the days of his life. And he went from year to year in circuit to Bethel, and Gilgal, and Mizpeh, and judged Israel in all those places. And his return was to Ramah; for there was his house” (1 Sa. 7:15-17)."/>
          <p:cNvSpPr txBox="1"/>
          <p:nvPr/>
        </p:nvSpPr>
        <p:spPr>
          <a:xfrm>
            <a:off x="1078685" y="7249757"/>
            <a:ext cx="10847430" cy="212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defTabSz="543305">
              <a:lnSpc>
                <a:spcPct val="110000"/>
              </a:lnSpc>
              <a:defRPr sz="2976" cap="none">
                <a:solidFill>
                  <a:srgbClr val="FFFFFF"/>
                </a:solidFill>
              </a:defRPr>
            </a:pPr>
            <a:r>
              <a:t>“And Samuel judged Israel all the days of his life. And he went from year to year in circuit to Bethel, and Gilgal, and Mizpeh, and judged Israel in all those places. And his return </a:t>
            </a:r>
            <a:r>
              <a:rPr i="1"/>
              <a:t>was</a:t>
            </a:r>
            <a:r>
              <a:t> to Ramah; for there </a:t>
            </a:r>
            <a:r>
              <a:rPr i="1"/>
              <a:t>was</a:t>
            </a:r>
            <a:r>
              <a:t> his house” (1 Sa. 7:15-17).</a:t>
            </a:r>
          </a:p>
        </p:txBody>
      </p:sp>
      <p:grpSp>
        <p:nvGrpSpPr>
          <p:cNvPr id="605" name="009-israel-blank-maps.jpg"/>
          <p:cNvGrpSpPr/>
          <p:nvPr/>
        </p:nvGrpSpPr>
        <p:grpSpPr>
          <a:xfrm>
            <a:off x="1032263" y="594621"/>
            <a:ext cx="11084263" cy="6435154"/>
            <a:chOff x="0" y="0"/>
            <a:chExt cx="11084262" cy="6435152"/>
          </a:xfrm>
        </p:grpSpPr>
        <p:pic>
          <p:nvPicPr>
            <p:cNvPr id="604" name="009-israel-blank-maps.jpg" descr="009-israel-blank-maps.jpg"/>
            <p:cNvPicPr>
              <a:picLocks noChangeAspect="1"/>
            </p:cNvPicPr>
            <p:nvPr/>
          </p:nvPicPr>
          <p:blipFill>
            <a:blip r:embed="rId2"/>
            <a:srcRect l="40763" t="13317" r="26456" b="61542"/>
            <a:stretch>
              <a:fillRect/>
            </a:stretch>
          </p:blipFill>
          <p:spPr>
            <a:xfrm>
              <a:off x="76200" y="63500"/>
              <a:ext cx="10944563" cy="6295453"/>
            </a:xfrm>
            <a:prstGeom prst="rect">
              <a:avLst/>
            </a:prstGeom>
            <a:ln>
              <a:noFill/>
            </a:ln>
            <a:effectLst/>
          </p:spPr>
        </p:pic>
        <p:pic>
          <p:nvPicPr>
            <p:cNvPr id="603" name="009-israel-blank-maps.jpg" descr="009-israel-blank-maps.jpg"/>
            <p:cNvPicPr>
              <a:picLocks/>
            </p:cNvPicPr>
            <p:nvPr/>
          </p:nvPicPr>
          <p:blipFill>
            <a:blip r:embed="rId3"/>
            <a:stretch>
              <a:fillRect/>
            </a:stretch>
          </p:blipFill>
          <p:spPr>
            <a:xfrm>
              <a:off x="0" y="0"/>
              <a:ext cx="11084263" cy="6435153"/>
            </a:xfrm>
            <a:prstGeom prst="rect">
              <a:avLst/>
            </a:prstGeom>
            <a:effectLst/>
          </p:spPr>
        </p:pic>
      </p:grpSp>
      <p:sp>
        <p:nvSpPr>
          <p:cNvPr id="606" name="ramah"/>
          <p:cNvSpPr txBox="1"/>
          <p:nvPr/>
        </p:nvSpPr>
        <p:spPr>
          <a:xfrm>
            <a:off x="3867644" y="4000959"/>
            <a:ext cx="1532261" cy="520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ramah</a:t>
            </a:r>
          </a:p>
        </p:txBody>
      </p:sp>
      <p:sp>
        <p:nvSpPr>
          <p:cNvPr id="607" name="jordan"/>
          <p:cNvSpPr txBox="1"/>
          <p:nvPr/>
        </p:nvSpPr>
        <p:spPr>
          <a:xfrm rot="5468481">
            <a:off x="8913183" y="1871203"/>
            <a:ext cx="2044900" cy="6200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600">
                <a:solidFill>
                  <a:srgbClr val="000000"/>
                </a:solidFill>
              </a:defRPr>
            </a:lvl1pPr>
          </a:lstStyle>
          <a:p>
            <a:r>
              <a:t>jordan</a:t>
            </a:r>
          </a:p>
        </p:txBody>
      </p:sp>
      <p:sp>
        <p:nvSpPr>
          <p:cNvPr id="608" name="bethel"/>
          <p:cNvSpPr txBox="1"/>
          <p:nvPr/>
        </p:nvSpPr>
        <p:spPr>
          <a:xfrm>
            <a:off x="3595985" y="2074442"/>
            <a:ext cx="143510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bethel</a:t>
            </a:r>
          </a:p>
        </p:txBody>
      </p:sp>
      <p:sp>
        <p:nvSpPr>
          <p:cNvPr id="609" name="Jerusalem"/>
          <p:cNvSpPr txBox="1"/>
          <p:nvPr/>
        </p:nvSpPr>
        <p:spPr>
          <a:xfrm>
            <a:off x="3407468" y="5578765"/>
            <a:ext cx="2150803"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Jerusalem</a:t>
            </a:r>
          </a:p>
        </p:txBody>
      </p:sp>
      <p:sp>
        <p:nvSpPr>
          <p:cNvPr id="610" name="gilgal"/>
          <p:cNvSpPr txBox="1"/>
          <p:nvPr/>
        </p:nvSpPr>
        <p:spPr>
          <a:xfrm>
            <a:off x="7413113" y="3007762"/>
            <a:ext cx="1361580"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
        <p:nvSpPr>
          <p:cNvPr id="611" name="dead sea"/>
          <p:cNvSpPr txBox="1"/>
          <p:nvPr/>
        </p:nvSpPr>
        <p:spPr>
          <a:xfrm>
            <a:off x="8824989" y="6042134"/>
            <a:ext cx="1110514" cy="8781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a:solidFill>
                  <a:srgbClr val="000000"/>
                </a:solidFill>
              </a:defRPr>
            </a:lvl1pPr>
          </a:lstStyle>
          <a:p>
            <a:r>
              <a:t>dead sea</a:t>
            </a:r>
          </a:p>
        </p:txBody>
      </p:sp>
      <p:sp>
        <p:nvSpPr>
          <p:cNvPr id="612" name="mizpeh"/>
          <p:cNvSpPr txBox="1"/>
          <p:nvPr/>
        </p:nvSpPr>
        <p:spPr>
          <a:xfrm>
            <a:off x="3027529" y="3173810"/>
            <a:ext cx="1361742"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mizpeh</a:t>
            </a:r>
          </a:p>
        </p:txBody>
      </p:sp>
      <p:sp>
        <p:nvSpPr>
          <p:cNvPr id="613" name="Line"/>
          <p:cNvSpPr/>
          <p:nvPr/>
        </p:nvSpPr>
        <p:spPr>
          <a:xfrm flipH="1" flipV="1">
            <a:off x="3455003" y="3680651"/>
            <a:ext cx="467325" cy="467324"/>
          </a:xfrm>
          <a:prstGeom prst="line">
            <a:avLst/>
          </a:prstGeom>
          <a:ln w="889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614" name="Line"/>
          <p:cNvSpPr/>
          <p:nvPr/>
        </p:nvSpPr>
        <p:spPr>
          <a:xfrm flipH="1" flipV="1">
            <a:off x="4442760" y="2668689"/>
            <a:ext cx="153407" cy="1234845"/>
          </a:xfrm>
          <a:prstGeom prst="line">
            <a:avLst/>
          </a:prstGeom>
          <a:ln w="889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615" name="Line"/>
          <p:cNvSpPr/>
          <p:nvPr/>
        </p:nvSpPr>
        <p:spPr>
          <a:xfrm flipV="1">
            <a:off x="5328301" y="3343188"/>
            <a:ext cx="1990493" cy="687369"/>
          </a:xfrm>
          <a:prstGeom prst="line">
            <a:avLst/>
          </a:prstGeom>
          <a:ln w="889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9" name="009-israel-blank-maps.jpg"/>
          <p:cNvGrpSpPr/>
          <p:nvPr/>
        </p:nvGrpSpPr>
        <p:grpSpPr>
          <a:xfrm>
            <a:off x="4702148" y="614699"/>
            <a:ext cx="7715911" cy="7837277"/>
            <a:chOff x="0" y="0"/>
            <a:chExt cx="7715909" cy="7837275"/>
          </a:xfrm>
        </p:grpSpPr>
        <p:pic>
          <p:nvPicPr>
            <p:cNvPr id="618" name="009-israel-blank-maps.jpg" descr="009-israel-blank-maps.jpg"/>
            <p:cNvPicPr>
              <a:picLocks noChangeAspect="1"/>
            </p:cNvPicPr>
            <p:nvPr/>
          </p:nvPicPr>
          <p:blipFill>
            <a:blip r:embed="rId2"/>
            <a:srcRect l="16041" t="13317" r="26956" b="9462"/>
            <a:stretch>
              <a:fillRect/>
            </a:stretch>
          </p:blipFill>
          <p:spPr>
            <a:xfrm>
              <a:off x="76200" y="63500"/>
              <a:ext cx="7576210" cy="7697576"/>
            </a:xfrm>
            <a:prstGeom prst="rect">
              <a:avLst/>
            </a:prstGeom>
            <a:ln>
              <a:noFill/>
            </a:ln>
            <a:effectLst/>
          </p:spPr>
        </p:pic>
        <p:pic>
          <p:nvPicPr>
            <p:cNvPr id="617" name="009-israel-blank-maps.jpg" descr="009-israel-blank-maps.jpg"/>
            <p:cNvPicPr>
              <a:picLocks/>
            </p:cNvPicPr>
            <p:nvPr/>
          </p:nvPicPr>
          <p:blipFill>
            <a:blip r:embed="rId3"/>
            <a:stretch>
              <a:fillRect/>
            </a:stretch>
          </p:blipFill>
          <p:spPr>
            <a:xfrm>
              <a:off x="-1" y="0"/>
              <a:ext cx="7715911" cy="7837276"/>
            </a:xfrm>
            <a:prstGeom prst="rect">
              <a:avLst/>
            </a:prstGeom>
            <a:effectLst/>
          </p:spPr>
        </p:pic>
      </p:grpSp>
      <p:sp>
        <p:nvSpPr>
          <p:cNvPr id="620" name="ramah"/>
          <p:cNvSpPr txBox="1"/>
          <p:nvPr/>
        </p:nvSpPr>
        <p:spPr>
          <a:xfrm>
            <a:off x="8253378" y="1767918"/>
            <a:ext cx="1532261" cy="520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ramah</a:t>
            </a:r>
          </a:p>
        </p:txBody>
      </p:sp>
      <p:sp>
        <p:nvSpPr>
          <p:cNvPr id="621" name="bethel"/>
          <p:cNvSpPr txBox="1"/>
          <p:nvPr/>
        </p:nvSpPr>
        <p:spPr>
          <a:xfrm>
            <a:off x="8166491" y="1041509"/>
            <a:ext cx="143510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bethel</a:t>
            </a:r>
          </a:p>
        </p:txBody>
      </p:sp>
      <p:sp>
        <p:nvSpPr>
          <p:cNvPr id="622" name="Jerusalem"/>
          <p:cNvSpPr txBox="1"/>
          <p:nvPr/>
        </p:nvSpPr>
        <p:spPr>
          <a:xfrm>
            <a:off x="7972243" y="2587037"/>
            <a:ext cx="2150803"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Jerusalem</a:t>
            </a:r>
          </a:p>
        </p:txBody>
      </p:sp>
      <p:sp>
        <p:nvSpPr>
          <p:cNvPr id="623" name="gilgal"/>
          <p:cNvSpPr txBox="1"/>
          <p:nvPr/>
        </p:nvSpPr>
        <p:spPr>
          <a:xfrm>
            <a:off x="10443589" y="1481776"/>
            <a:ext cx="1361580"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
        <p:nvSpPr>
          <p:cNvPr id="624" name="dead sea"/>
          <p:cNvSpPr txBox="1"/>
          <p:nvPr/>
        </p:nvSpPr>
        <p:spPr>
          <a:xfrm>
            <a:off x="10569122" y="3822328"/>
            <a:ext cx="1110514" cy="8781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a:solidFill>
                  <a:srgbClr val="000000"/>
                </a:solidFill>
              </a:defRPr>
            </a:lvl1pPr>
          </a:lstStyle>
          <a:p>
            <a:r>
              <a:t>dead sea</a:t>
            </a:r>
          </a:p>
        </p:txBody>
      </p:sp>
      <p:sp>
        <p:nvSpPr>
          <p:cNvPr id="625" name="mizpeh"/>
          <p:cNvSpPr txBox="1"/>
          <p:nvPr/>
        </p:nvSpPr>
        <p:spPr>
          <a:xfrm>
            <a:off x="7904329" y="1361943"/>
            <a:ext cx="1361742"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mizpeh</a:t>
            </a:r>
          </a:p>
        </p:txBody>
      </p:sp>
      <p:sp>
        <p:nvSpPr>
          <p:cNvPr id="626" name="beersheba"/>
          <p:cNvSpPr txBox="1"/>
          <p:nvPr/>
        </p:nvSpPr>
        <p:spPr>
          <a:xfrm>
            <a:off x="5036244" y="6992698"/>
            <a:ext cx="2187564"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beersheba</a:t>
            </a:r>
          </a:p>
        </p:txBody>
      </p:sp>
      <p:sp>
        <p:nvSpPr>
          <p:cNvPr id="627" name="Samuel’s sons judged in Beersheba (1 Sa. 8:2)."/>
          <p:cNvSpPr txBox="1"/>
          <p:nvPr/>
        </p:nvSpPr>
        <p:spPr>
          <a:xfrm>
            <a:off x="1247903" y="2296683"/>
            <a:ext cx="3118090" cy="20345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defTabSz="525779">
              <a:lnSpc>
                <a:spcPct val="110000"/>
              </a:lnSpc>
              <a:defRPr sz="3059" cap="none">
                <a:solidFill>
                  <a:srgbClr val="94E3FE"/>
                </a:solidFill>
              </a:defRPr>
            </a:lvl1pPr>
          </a:lstStyle>
          <a:p>
            <a:r>
              <a:t>Samuel’s sons judged in Beersheba (1 Sa. 8:2).</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Saul, Israel’s First King"/>
          <p:cNvSpPr txBox="1">
            <a:spLocks noGrp="1"/>
          </p:cNvSpPr>
          <p:nvPr>
            <p:ph type="title"/>
          </p:nvPr>
        </p:nvSpPr>
        <p:spPr>
          <a:xfrm>
            <a:off x="1041400" y="1087532"/>
            <a:ext cx="5956300" cy="2870201"/>
          </a:xfrm>
          <a:prstGeom prst="rect">
            <a:avLst/>
          </a:prstGeom>
        </p:spPr>
        <p:txBody>
          <a:bodyPr/>
          <a:lstStyle>
            <a:lvl1pPr>
              <a:defRPr sz="6200"/>
            </a:lvl1pPr>
          </a:lstStyle>
          <a:p>
            <a:r>
              <a:t>Saul, Israel’s First King</a:t>
            </a:r>
          </a:p>
        </p:txBody>
      </p:sp>
      <p:grpSp>
        <p:nvGrpSpPr>
          <p:cNvPr id="632" name="IMG_5012.jpg"/>
          <p:cNvGrpSpPr/>
          <p:nvPr/>
        </p:nvGrpSpPr>
        <p:grpSpPr>
          <a:xfrm>
            <a:off x="6531918" y="1181100"/>
            <a:ext cx="5587269" cy="6552622"/>
            <a:chOff x="0" y="0"/>
            <a:chExt cx="5587268" cy="6552621"/>
          </a:xfrm>
        </p:grpSpPr>
        <p:pic>
          <p:nvPicPr>
            <p:cNvPr id="631" name="IMG_5012.jpg" descr="IMG_5012.jpg"/>
            <p:cNvPicPr>
              <a:picLocks noChangeAspect="1"/>
            </p:cNvPicPr>
            <p:nvPr/>
          </p:nvPicPr>
          <p:blipFill>
            <a:blip r:embed="rId2"/>
            <a:srcRect l="12955" r="52305"/>
            <a:stretch>
              <a:fillRect/>
            </a:stretch>
          </p:blipFill>
          <p:spPr>
            <a:xfrm>
              <a:off x="76200" y="63500"/>
              <a:ext cx="5447569" cy="6412923"/>
            </a:xfrm>
            <a:prstGeom prst="rect">
              <a:avLst/>
            </a:prstGeom>
            <a:ln>
              <a:noFill/>
            </a:ln>
            <a:effectLst/>
          </p:spPr>
        </p:pic>
        <p:pic>
          <p:nvPicPr>
            <p:cNvPr id="630" name="IMG_5012.jpg" descr="IMG_5012.jpg"/>
            <p:cNvPicPr>
              <a:picLocks/>
            </p:cNvPicPr>
            <p:nvPr/>
          </p:nvPicPr>
          <p:blipFill>
            <a:blip r:embed="rId3"/>
            <a:stretch>
              <a:fillRect/>
            </a:stretch>
          </p:blipFill>
          <p:spPr>
            <a:xfrm>
              <a:off x="0" y="0"/>
              <a:ext cx="5587269" cy="6552622"/>
            </a:xfrm>
            <a:prstGeom prst="rect">
              <a:avLst/>
            </a:prstGeom>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In Israel’s kingdom God continued to work out His great plan of the ages.…"/>
          <p:cNvSpPr txBox="1">
            <a:spLocks noGrp="1"/>
          </p:cNvSpPr>
          <p:nvPr>
            <p:ph type="body" sz="half" idx="1"/>
          </p:nvPr>
        </p:nvSpPr>
        <p:spPr>
          <a:xfrm>
            <a:off x="981357" y="1078754"/>
            <a:ext cx="5454086" cy="8476740"/>
          </a:xfrm>
          <a:prstGeom prst="rect">
            <a:avLst/>
          </a:prstGeom>
        </p:spPr>
        <p:txBody>
          <a:bodyPr/>
          <a:lstStyle/>
          <a:p>
            <a:pPr>
              <a:defRPr sz="3400">
                <a:solidFill>
                  <a:srgbClr val="94E3FE"/>
                </a:solidFill>
              </a:defRPr>
            </a:pPr>
            <a:r>
              <a:t>In Israel’s kingdom God continued to work out His great plan of the ages.</a:t>
            </a:r>
          </a:p>
          <a:p>
            <a:pPr>
              <a:defRPr sz="3400">
                <a:solidFill>
                  <a:srgbClr val="94E3FE"/>
                </a:solidFill>
              </a:defRPr>
            </a:pPr>
            <a:endParaRPr/>
          </a:p>
          <a:p>
            <a:pPr>
              <a:defRPr sz="3400">
                <a:solidFill>
                  <a:srgbClr val="94E3FE"/>
                </a:solidFill>
              </a:defRPr>
            </a:pPr>
            <a:r>
              <a:rPr>
                <a:solidFill>
                  <a:srgbClr val="FFFFFF"/>
                </a:solidFill>
              </a:rPr>
              <a:t>“That in the dispensation of the fulness of times he might gather together in one all things in Christ, both which are in heaven, and which are on earth; </a:t>
            </a:r>
            <a:r>
              <a:rPr i="1">
                <a:solidFill>
                  <a:srgbClr val="FFFFFF"/>
                </a:solidFill>
              </a:rPr>
              <a:t>even</a:t>
            </a:r>
            <a:r>
              <a:rPr>
                <a:solidFill>
                  <a:srgbClr val="FFFFFF"/>
                </a:solidFill>
              </a:rPr>
              <a:t> in him” (Eph. 1:10).</a:t>
            </a:r>
          </a:p>
        </p:txBody>
      </p:sp>
      <p:grpSp>
        <p:nvGrpSpPr>
          <p:cNvPr id="637" name="New+Jerusalem.jpg"/>
          <p:cNvGrpSpPr/>
          <p:nvPr/>
        </p:nvGrpSpPr>
        <p:grpSpPr>
          <a:xfrm>
            <a:off x="6950306" y="1096429"/>
            <a:ext cx="5176351" cy="6511618"/>
            <a:chOff x="0" y="0"/>
            <a:chExt cx="5176350" cy="6511617"/>
          </a:xfrm>
        </p:grpSpPr>
        <p:pic>
          <p:nvPicPr>
            <p:cNvPr id="636" name="New+Jerusalem.jpg" descr="New+Jerusalem.jpg"/>
            <p:cNvPicPr>
              <a:picLocks noChangeAspect="1"/>
            </p:cNvPicPr>
            <p:nvPr/>
          </p:nvPicPr>
          <p:blipFill>
            <a:blip r:embed="rId2"/>
            <a:srcRect l="4356" r="4356"/>
            <a:stretch>
              <a:fillRect/>
            </a:stretch>
          </p:blipFill>
          <p:spPr>
            <a:xfrm>
              <a:off x="76200" y="63500"/>
              <a:ext cx="5036651" cy="6371918"/>
            </a:xfrm>
            <a:prstGeom prst="rect">
              <a:avLst/>
            </a:prstGeom>
            <a:ln>
              <a:noFill/>
            </a:ln>
            <a:effectLst/>
          </p:spPr>
        </p:pic>
        <p:pic>
          <p:nvPicPr>
            <p:cNvPr id="635" name="New+Jerusalem.jpg" descr="New+Jerusalem.jpg"/>
            <p:cNvPicPr>
              <a:picLocks/>
            </p:cNvPicPr>
            <p:nvPr/>
          </p:nvPicPr>
          <p:blipFill>
            <a:blip r:embed="rId3"/>
            <a:stretch>
              <a:fillRect/>
            </a:stretch>
          </p:blipFill>
          <p:spPr>
            <a:xfrm>
              <a:off x="0" y="0"/>
              <a:ext cx="5176351" cy="6511618"/>
            </a:xfrm>
            <a:prstGeom prst="rect">
              <a:avLst/>
            </a:prstGeom>
            <a:effectLst/>
          </p:spPr>
        </p:pic>
      </p:gr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9" name="In the Kings, God further prepares the way for Christ by His promise to David of an eternal throne ruled by His Seed."/>
          <p:cNvSpPr txBox="1">
            <a:spLocks noGrp="1"/>
          </p:cNvSpPr>
          <p:nvPr>
            <p:ph type="body" sz="half" idx="1"/>
          </p:nvPr>
        </p:nvSpPr>
        <p:spPr>
          <a:xfrm>
            <a:off x="1135727" y="1544917"/>
            <a:ext cx="4800204" cy="8509001"/>
          </a:xfrm>
          <a:prstGeom prst="rect">
            <a:avLst/>
          </a:prstGeom>
        </p:spPr>
        <p:txBody>
          <a:bodyPr/>
          <a:lstStyle>
            <a:lvl1pPr>
              <a:defRPr sz="3400">
                <a:solidFill>
                  <a:srgbClr val="94E3FE"/>
                </a:solidFill>
              </a:defRPr>
            </a:lvl1pPr>
          </a:lstStyle>
          <a:p>
            <a:r>
              <a:t>In the Kings, God further prepares the way for Christ by His promise to David of an eternal throne ruled by His Seed. </a:t>
            </a:r>
          </a:p>
        </p:txBody>
      </p:sp>
      <p:grpSp>
        <p:nvGrpSpPr>
          <p:cNvPr id="642" name="Gerard_van_Honthorst_-_King_David_Playing_the_Harp_-_Google_Art_Project.jpeg"/>
          <p:cNvGrpSpPr/>
          <p:nvPr/>
        </p:nvGrpSpPr>
        <p:grpSpPr>
          <a:xfrm>
            <a:off x="6665426" y="1466850"/>
            <a:ext cx="5176352" cy="6845300"/>
            <a:chOff x="0" y="0"/>
            <a:chExt cx="5176350" cy="6845300"/>
          </a:xfrm>
        </p:grpSpPr>
        <p:pic>
          <p:nvPicPr>
            <p:cNvPr id="641" name="Gerard_van_Honthorst_-_King_David_Playing_the_Harp_-_Google_Art_Project.jpeg" descr="Gerard_van_Honthorst_-_King_David_Playing_the_Harp_-_Google_Art_Project.jpeg"/>
            <p:cNvPicPr>
              <a:picLocks noChangeAspect="1"/>
            </p:cNvPicPr>
            <p:nvPr/>
          </p:nvPicPr>
          <p:blipFill>
            <a:blip r:embed="rId2"/>
            <a:srcRect r="6186"/>
            <a:stretch>
              <a:fillRect/>
            </a:stretch>
          </p:blipFill>
          <p:spPr>
            <a:xfrm>
              <a:off x="76200" y="63500"/>
              <a:ext cx="5036651" cy="6705600"/>
            </a:xfrm>
            <a:prstGeom prst="rect">
              <a:avLst/>
            </a:prstGeom>
            <a:ln>
              <a:noFill/>
            </a:ln>
            <a:effectLst/>
          </p:spPr>
        </p:pic>
        <p:pic>
          <p:nvPicPr>
            <p:cNvPr id="640" name="Gerard_van_Honthorst_-_King_David_Playing_the_Harp_-_Google_Art_Project.jpeg" descr="Gerard_van_Honthorst_-_King_David_Playing_the_Harp_-_Google_Art_Project.jpe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4" name="001-israel-blank-maps.jpg" descr="001-israel-blank-maps.jpg"/>
          <p:cNvPicPr>
            <a:picLocks noChangeAspect="1"/>
          </p:cNvPicPr>
          <p:nvPr/>
        </p:nvPicPr>
        <p:blipFill>
          <a:blip r:embed="rId2"/>
          <a:srcRect l="40987" t="6499" r="7688"/>
          <a:stretch>
            <a:fillRect/>
          </a:stretch>
        </p:blipFill>
        <p:spPr>
          <a:xfrm>
            <a:off x="5939590" y="577254"/>
            <a:ext cx="6312061" cy="8624405"/>
          </a:xfrm>
          <a:prstGeom prst="rect">
            <a:avLst/>
          </a:prstGeom>
          <a:ln w="12700">
            <a:miter lim="400000"/>
          </a:ln>
        </p:spPr>
      </p:pic>
      <p:sp>
        <p:nvSpPr>
          <p:cNvPr id="645" name="Saul was of the tribe of Benjamin and lived in Gibeah. This is where he had his capital when he was king."/>
          <p:cNvSpPr txBox="1"/>
          <p:nvPr/>
        </p:nvSpPr>
        <p:spPr>
          <a:xfrm>
            <a:off x="890607" y="976371"/>
            <a:ext cx="4194583" cy="8613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Saul was of the tribe of Benjamin and lived in Gibeah. This is where he had his capital when he was king.</a:t>
            </a:r>
          </a:p>
        </p:txBody>
      </p:sp>
      <p:sp>
        <p:nvSpPr>
          <p:cNvPr id="646" name="gibeah"/>
          <p:cNvSpPr txBox="1"/>
          <p:nvPr/>
        </p:nvSpPr>
        <p:spPr>
          <a:xfrm>
            <a:off x="7836082" y="6775181"/>
            <a:ext cx="1299717"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gibeah</a:t>
            </a:r>
          </a:p>
        </p:txBody>
      </p:sp>
      <p:sp>
        <p:nvSpPr>
          <p:cNvPr id="647" name="Jebus"/>
          <p:cNvSpPr txBox="1"/>
          <p:nvPr/>
        </p:nvSpPr>
        <p:spPr>
          <a:xfrm>
            <a:off x="7471883" y="7139248"/>
            <a:ext cx="1130648"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Jebus</a:t>
            </a:r>
          </a:p>
        </p:txBody>
      </p:sp>
      <p:sp>
        <p:nvSpPr>
          <p:cNvPr id="648" name="bethel"/>
          <p:cNvSpPr txBox="1"/>
          <p:nvPr/>
        </p:nvSpPr>
        <p:spPr>
          <a:xfrm>
            <a:off x="7370457" y="6092445"/>
            <a:ext cx="1333501"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bethel</a:t>
            </a:r>
          </a:p>
        </p:txBody>
      </p:sp>
      <p:sp>
        <p:nvSpPr>
          <p:cNvPr id="649" name="jordan river"/>
          <p:cNvSpPr txBox="1"/>
          <p:nvPr/>
        </p:nvSpPr>
        <p:spPr>
          <a:xfrm rot="5608575">
            <a:off x="8840774" y="5091646"/>
            <a:ext cx="1953055" cy="802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jordan river</a:t>
            </a:r>
          </a:p>
        </p:txBody>
      </p:sp>
      <p:sp>
        <p:nvSpPr>
          <p:cNvPr id="650" name="galilee"/>
          <p:cNvSpPr txBox="1"/>
          <p:nvPr/>
        </p:nvSpPr>
        <p:spPr>
          <a:xfrm>
            <a:off x="9410899" y="1359578"/>
            <a:ext cx="1435150"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galilee</a:t>
            </a:r>
          </a:p>
        </p:txBody>
      </p:sp>
      <p:sp>
        <p:nvSpPr>
          <p:cNvPr id="651" name="jezreel"/>
          <p:cNvSpPr txBox="1"/>
          <p:nvPr/>
        </p:nvSpPr>
        <p:spPr>
          <a:xfrm rot="2651019">
            <a:off x="7412641" y="2375578"/>
            <a:ext cx="1486199"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jezreel</a:t>
            </a:r>
          </a:p>
        </p:txBody>
      </p:sp>
      <p:sp>
        <p:nvSpPr>
          <p:cNvPr id="652" name="dead sea"/>
          <p:cNvSpPr txBox="1"/>
          <p:nvPr/>
        </p:nvSpPr>
        <p:spPr>
          <a:xfrm rot="6312352">
            <a:off x="8533286" y="8116507"/>
            <a:ext cx="1721365"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4" name="001-israel-blank-maps.jpg" descr="001-israel-blank-maps.jpg"/>
          <p:cNvPicPr>
            <a:picLocks noChangeAspect="1"/>
          </p:cNvPicPr>
          <p:nvPr/>
        </p:nvPicPr>
        <p:blipFill>
          <a:blip r:embed="rId2"/>
          <a:srcRect l="40987" t="6499" r="7688"/>
          <a:stretch>
            <a:fillRect/>
          </a:stretch>
        </p:blipFill>
        <p:spPr>
          <a:xfrm>
            <a:off x="5939590" y="577254"/>
            <a:ext cx="6312061" cy="8624405"/>
          </a:xfrm>
          <a:prstGeom prst="rect">
            <a:avLst/>
          </a:prstGeom>
          <a:ln w="12700">
            <a:miter lim="400000"/>
          </a:ln>
        </p:spPr>
      </p:pic>
      <p:sp>
        <p:nvSpPr>
          <p:cNvPr id="655" name="The people wanted a king, and God warned Israel about this (1 Sa. 8:1-8). The people’s motive was to be like the other nations (1 Sa. 8:4-5). They were following the world rather than God."/>
          <p:cNvSpPr txBox="1"/>
          <p:nvPr/>
        </p:nvSpPr>
        <p:spPr>
          <a:xfrm>
            <a:off x="907540" y="993304"/>
            <a:ext cx="4194583" cy="86135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The people wanted a king, and God warned Israel about this (1 Sa. 8:1-8). The people’s motive was to be like the other nations (1 Sa. 8:4-5). They were following the world rather than God. </a:t>
            </a:r>
          </a:p>
        </p:txBody>
      </p:sp>
      <p:sp>
        <p:nvSpPr>
          <p:cNvPr id="656" name="gibeah"/>
          <p:cNvSpPr txBox="1"/>
          <p:nvPr/>
        </p:nvSpPr>
        <p:spPr>
          <a:xfrm>
            <a:off x="7836082" y="6775181"/>
            <a:ext cx="1299717"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gibeah</a:t>
            </a:r>
          </a:p>
        </p:txBody>
      </p:sp>
      <p:sp>
        <p:nvSpPr>
          <p:cNvPr id="657" name="jerusalem"/>
          <p:cNvSpPr txBox="1"/>
          <p:nvPr/>
        </p:nvSpPr>
        <p:spPr>
          <a:xfrm>
            <a:off x="7040133" y="7139248"/>
            <a:ext cx="1994149"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jerusalem</a:t>
            </a:r>
          </a:p>
        </p:txBody>
      </p:sp>
      <p:sp>
        <p:nvSpPr>
          <p:cNvPr id="658" name="bethel"/>
          <p:cNvSpPr txBox="1"/>
          <p:nvPr/>
        </p:nvSpPr>
        <p:spPr>
          <a:xfrm>
            <a:off x="7370457" y="6092445"/>
            <a:ext cx="1333501"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bethel</a:t>
            </a:r>
          </a:p>
        </p:txBody>
      </p:sp>
      <p:sp>
        <p:nvSpPr>
          <p:cNvPr id="659" name="jordan river"/>
          <p:cNvSpPr txBox="1"/>
          <p:nvPr/>
        </p:nvSpPr>
        <p:spPr>
          <a:xfrm rot="5608575">
            <a:off x="8840774" y="5091646"/>
            <a:ext cx="1953055" cy="802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jordan river</a:t>
            </a:r>
          </a:p>
        </p:txBody>
      </p:sp>
      <p:sp>
        <p:nvSpPr>
          <p:cNvPr id="660" name="galilee"/>
          <p:cNvSpPr txBox="1"/>
          <p:nvPr/>
        </p:nvSpPr>
        <p:spPr>
          <a:xfrm>
            <a:off x="9410899" y="1359578"/>
            <a:ext cx="1435150"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galilee</a:t>
            </a:r>
          </a:p>
        </p:txBody>
      </p:sp>
      <p:sp>
        <p:nvSpPr>
          <p:cNvPr id="661" name="jezreel"/>
          <p:cNvSpPr txBox="1"/>
          <p:nvPr/>
        </p:nvSpPr>
        <p:spPr>
          <a:xfrm rot="2651019">
            <a:off x="7412641" y="2375578"/>
            <a:ext cx="1486199"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jezreel</a:t>
            </a:r>
          </a:p>
        </p:txBody>
      </p:sp>
      <p:sp>
        <p:nvSpPr>
          <p:cNvPr id="662" name="dead sea"/>
          <p:cNvSpPr txBox="1"/>
          <p:nvPr/>
        </p:nvSpPr>
        <p:spPr>
          <a:xfrm rot="6312352">
            <a:off x="8533286" y="8116507"/>
            <a:ext cx="1721365"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 name="Saul was chosen as a lesson for the people. He was man’s choice. He was of a prominent family and impressive in appearance (1 Sa. 9:1-2).…"/>
          <p:cNvSpPr txBox="1"/>
          <p:nvPr/>
        </p:nvSpPr>
        <p:spPr>
          <a:xfrm>
            <a:off x="909935" y="1044604"/>
            <a:ext cx="4970071" cy="84686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Saul was chosen as a lesson for the people. He was man’s choice. He was of a prominent family and impressive in appearance (1 Sa. 9:1-2). </a:t>
            </a:r>
          </a:p>
          <a:p>
            <a:pPr algn="l">
              <a:lnSpc>
                <a:spcPct val="110000"/>
              </a:lnSpc>
              <a:defRPr cap="none">
                <a:solidFill>
                  <a:srgbClr val="94E3FE"/>
                </a:solidFill>
              </a:defRPr>
            </a:pPr>
            <a:endParaRPr/>
          </a:p>
          <a:p>
            <a:pPr algn="l">
              <a:lnSpc>
                <a:spcPct val="110000"/>
              </a:lnSpc>
              <a:defRPr cap="none">
                <a:solidFill>
                  <a:srgbClr val="94E3FE"/>
                </a:solidFill>
              </a:defRPr>
            </a:pPr>
            <a:r>
              <a:rPr>
                <a:solidFill>
                  <a:srgbClr val="FFFFFF"/>
                </a:solidFill>
              </a:rPr>
              <a:t>“… </a:t>
            </a:r>
            <a:r>
              <a:rPr i="1">
                <a:solidFill>
                  <a:srgbClr val="FFFFFF"/>
                </a:solidFill>
              </a:rPr>
              <a:t>there was</a:t>
            </a:r>
            <a:r>
              <a:rPr>
                <a:solidFill>
                  <a:srgbClr val="FFFFFF"/>
                </a:solidFill>
              </a:rPr>
              <a:t> not among the children of Israel a goodlier person than he: from his shoulders and upward </a:t>
            </a:r>
            <a:r>
              <a:rPr i="1">
                <a:solidFill>
                  <a:srgbClr val="FFFFFF"/>
                </a:solidFill>
              </a:rPr>
              <a:t>he was</a:t>
            </a:r>
            <a:r>
              <a:rPr>
                <a:solidFill>
                  <a:srgbClr val="FFFFFF"/>
                </a:solidFill>
              </a:rPr>
              <a:t> higher than any of the people” (1 Sa. 9:2).</a:t>
            </a:r>
          </a:p>
        </p:txBody>
      </p:sp>
      <p:pic>
        <p:nvPicPr>
          <p:cNvPr id="665" name="samuel saul rhpas1004 goodsalt.jpg" descr="samuel saul rhpas1004 goodsalt.jpg"/>
          <p:cNvPicPr>
            <a:picLocks noChangeAspect="1"/>
          </p:cNvPicPr>
          <p:nvPr/>
        </p:nvPicPr>
        <p:blipFill>
          <a:blip r:embed="rId2"/>
          <a:stretch>
            <a:fillRect/>
          </a:stretch>
        </p:blipFill>
        <p:spPr>
          <a:xfrm>
            <a:off x="6521665" y="1137115"/>
            <a:ext cx="5147301" cy="7132390"/>
          </a:xfrm>
          <a:prstGeom prst="rect">
            <a:avLst/>
          </a:prstGeom>
          <a:ln w="12700">
            <a:miter lim="400000"/>
          </a:ln>
        </p:spPr>
      </p:pic>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9" name="009-israel-blank-maps.jpg"/>
          <p:cNvGrpSpPr/>
          <p:nvPr/>
        </p:nvGrpSpPr>
        <p:grpSpPr>
          <a:xfrm>
            <a:off x="4924633" y="1343379"/>
            <a:ext cx="7263123" cy="6251204"/>
            <a:chOff x="0" y="0"/>
            <a:chExt cx="7263121" cy="6251203"/>
          </a:xfrm>
        </p:grpSpPr>
        <p:pic>
          <p:nvPicPr>
            <p:cNvPr id="668" name="009-israel-blank-maps.jpg" descr="009-israel-blank-maps.jpg"/>
            <p:cNvPicPr>
              <a:picLocks noChangeAspect="1"/>
            </p:cNvPicPr>
            <p:nvPr/>
          </p:nvPicPr>
          <p:blipFill>
            <a:blip r:embed="rId2"/>
            <a:srcRect l="46426" t="8935" r="29147" b="63122"/>
            <a:stretch>
              <a:fillRect/>
            </a:stretch>
          </p:blipFill>
          <p:spPr>
            <a:xfrm>
              <a:off x="76200" y="63500"/>
              <a:ext cx="7123422" cy="6111504"/>
            </a:xfrm>
            <a:prstGeom prst="rect">
              <a:avLst/>
            </a:prstGeom>
            <a:ln>
              <a:noFill/>
            </a:ln>
            <a:effectLst/>
          </p:spPr>
        </p:pic>
        <p:pic>
          <p:nvPicPr>
            <p:cNvPr id="667" name="009-israel-blank-maps.jpg" descr="009-israel-blank-maps.jpg"/>
            <p:cNvPicPr>
              <a:picLocks/>
            </p:cNvPicPr>
            <p:nvPr/>
          </p:nvPicPr>
          <p:blipFill>
            <a:blip r:embed="rId3"/>
            <a:stretch>
              <a:fillRect/>
            </a:stretch>
          </p:blipFill>
          <p:spPr>
            <a:xfrm>
              <a:off x="0" y="0"/>
              <a:ext cx="7263122" cy="6251204"/>
            </a:xfrm>
            <a:prstGeom prst="rect">
              <a:avLst/>
            </a:prstGeom>
            <a:effectLst/>
          </p:spPr>
        </p:pic>
      </p:grpSp>
      <p:sp>
        <p:nvSpPr>
          <p:cNvPr id="670" name="ramah"/>
          <p:cNvSpPr txBox="1"/>
          <p:nvPr/>
        </p:nvSpPr>
        <p:spPr>
          <a:xfrm>
            <a:off x="5673936" y="4801393"/>
            <a:ext cx="134320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ramah</a:t>
            </a:r>
          </a:p>
        </p:txBody>
      </p:sp>
      <p:sp>
        <p:nvSpPr>
          <p:cNvPr id="671" name="jordan"/>
          <p:cNvSpPr txBox="1"/>
          <p:nvPr/>
        </p:nvSpPr>
        <p:spPr>
          <a:xfrm rot="5468481">
            <a:off x="10064650" y="2768670"/>
            <a:ext cx="2044900" cy="6200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600">
                <a:solidFill>
                  <a:srgbClr val="000000"/>
                </a:solidFill>
              </a:defRPr>
            </a:lvl1pPr>
          </a:lstStyle>
          <a:p>
            <a:r>
              <a:t>jordan</a:t>
            </a:r>
          </a:p>
        </p:txBody>
      </p:sp>
      <p:sp>
        <p:nvSpPr>
          <p:cNvPr id="672" name="bethel"/>
          <p:cNvSpPr txBox="1"/>
          <p:nvPr/>
        </p:nvSpPr>
        <p:spPr>
          <a:xfrm>
            <a:off x="5492519" y="3869375"/>
            <a:ext cx="143510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bethel</a:t>
            </a:r>
          </a:p>
        </p:txBody>
      </p:sp>
      <p:sp>
        <p:nvSpPr>
          <p:cNvPr id="673" name="Jerusalem"/>
          <p:cNvSpPr txBox="1"/>
          <p:nvPr/>
        </p:nvSpPr>
        <p:spPr>
          <a:xfrm>
            <a:off x="4969799" y="6607381"/>
            <a:ext cx="2150803"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Jerusalem</a:t>
            </a:r>
          </a:p>
        </p:txBody>
      </p:sp>
      <p:sp>
        <p:nvSpPr>
          <p:cNvPr id="674" name="dead sea"/>
          <p:cNvSpPr txBox="1"/>
          <p:nvPr/>
        </p:nvSpPr>
        <p:spPr>
          <a:xfrm>
            <a:off x="9857922" y="6854934"/>
            <a:ext cx="1704874" cy="8781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a:solidFill>
                  <a:srgbClr val="000000"/>
                </a:solidFill>
              </a:defRPr>
            </a:lvl1pPr>
          </a:lstStyle>
          <a:p>
            <a:r>
              <a:t>dead sea</a:t>
            </a:r>
          </a:p>
        </p:txBody>
      </p:sp>
      <p:sp>
        <p:nvSpPr>
          <p:cNvPr id="675" name="mizpeh"/>
          <p:cNvSpPr txBox="1"/>
          <p:nvPr/>
        </p:nvSpPr>
        <p:spPr>
          <a:xfrm>
            <a:off x="5529199" y="4379131"/>
            <a:ext cx="136174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mizpeh</a:t>
            </a:r>
          </a:p>
        </p:txBody>
      </p:sp>
      <p:sp>
        <p:nvSpPr>
          <p:cNvPr id="676" name="gibeah"/>
          <p:cNvSpPr txBox="1"/>
          <p:nvPr/>
        </p:nvSpPr>
        <p:spPr>
          <a:xfrm>
            <a:off x="5798685" y="6021278"/>
            <a:ext cx="1398502"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gibeah</a:t>
            </a:r>
          </a:p>
        </p:txBody>
      </p:sp>
      <p:sp>
        <p:nvSpPr>
          <p:cNvPr id="677" name="gilgal"/>
          <p:cNvSpPr txBox="1"/>
          <p:nvPr/>
        </p:nvSpPr>
        <p:spPr>
          <a:xfrm>
            <a:off x="8670413" y="4379131"/>
            <a:ext cx="136158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
        <p:nvSpPr>
          <p:cNvPr id="678" name="Saul was privately anointed king by Samuel in Ramah and presented to the people in Mizpeh."/>
          <p:cNvSpPr txBox="1"/>
          <p:nvPr/>
        </p:nvSpPr>
        <p:spPr>
          <a:xfrm>
            <a:off x="839807" y="1348904"/>
            <a:ext cx="3959037" cy="59949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Saul was privately anointed king by Samuel in Ramah and presented to the people in Mizpeh.</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The kingdom was renewed at Gilgal (1 Sa. 11:12-15). On this occasion Samuel gave his farewell address to Israel (1 Sa. 12:1-25). It was bold and wise. It was full of doctrine, exhortation, and rebuke. He exhorted Israel to fear and obey God (1 Sa. 12:13-"/>
          <p:cNvSpPr txBox="1"/>
          <p:nvPr/>
        </p:nvSpPr>
        <p:spPr>
          <a:xfrm>
            <a:off x="916379" y="1083291"/>
            <a:ext cx="3845598" cy="8173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defTabSz="572516">
              <a:lnSpc>
                <a:spcPct val="110000"/>
              </a:lnSpc>
              <a:defRPr sz="3136" cap="none">
                <a:solidFill>
                  <a:srgbClr val="94E3FE"/>
                </a:solidFill>
              </a:defRPr>
            </a:lvl1pPr>
          </a:lstStyle>
          <a:p>
            <a:r>
              <a:t>The kingdom was renewed at Gilgal (1 Sa. 11:12-15). On this occasion Samuel gave his farewell address to Israel (1 Sa. 12:1-25). It was bold and wise. It was full of doctrine, exhortation, and rebuke. He exhorted Israel to fear and obey God (1 Sa. 12:13-14).</a:t>
            </a:r>
          </a:p>
        </p:txBody>
      </p:sp>
      <p:grpSp>
        <p:nvGrpSpPr>
          <p:cNvPr id="683" name="009-israel-blank-maps.jpg"/>
          <p:cNvGrpSpPr/>
          <p:nvPr/>
        </p:nvGrpSpPr>
        <p:grpSpPr>
          <a:xfrm>
            <a:off x="4924633" y="1343379"/>
            <a:ext cx="7263123" cy="6251204"/>
            <a:chOff x="0" y="0"/>
            <a:chExt cx="7263121" cy="6251203"/>
          </a:xfrm>
        </p:grpSpPr>
        <p:pic>
          <p:nvPicPr>
            <p:cNvPr id="682" name="009-israel-blank-maps.jpg" descr="009-israel-blank-maps.jpg"/>
            <p:cNvPicPr>
              <a:picLocks noChangeAspect="1"/>
            </p:cNvPicPr>
            <p:nvPr/>
          </p:nvPicPr>
          <p:blipFill>
            <a:blip r:embed="rId2"/>
            <a:srcRect l="46426" t="8935" r="29147" b="63122"/>
            <a:stretch>
              <a:fillRect/>
            </a:stretch>
          </p:blipFill>
          <p:spPr>
            <a:xfrm>
              <a:off x="76200" y="63500"/>
              <a:ext cx="7123422" cy="6111504"/>
            </a:xfrm>
            <a:prstGeom prst="rect">
              <a:avLst/>
            </a:prstGeom>
            <a:ln>
              <a:noFill/>
            </a:ln>
            <a:effectLst/>
          </p:spPr>
        </p:pic>
        <p:pic>
          <p:nvPicPr>
            <p:cNvPr id="681" name="009-israel-blank-maps.jpg" descr="009-israel-blank-maps.jpg"/>
            <p:cNvPicPr>
              <a:picLocks/>
            </p:cNvPicPr>
            <p:nvPr/>
          </p:nvPicPr>
          <p:blipFill>
            <a:blip r:embed="rId3"/>
            <a:stretch>
              <a:fillRect/>
            </a:stretch>
          </p:blipFill>
          <p:spPr>
            <a:xfrm>
              <a:off x="0" y="0"/>
              <a:ext cx="7263122" cy="6251204"/>
            </a:xfrm>
            <a:prstGeom prst="rect">
              <a:avLst/>
            </a:prstGeom>
            <a:effectLst/>
          </p:spPr>
        </p:pic>
      </p:grpSp>
      <p:sp>
        <p:nvSpPr>
          <p:cNvPr id="684" name="ramah"/>
          <p:cNvSpPr txBox="1"/>
          <p:nvPr/>
        </p:nvSpPr>
        <p:spPr>
          <a:xfrm>
            <a:off x="5673936" y="4801393"/>
            <a:ext cx="134320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ramah</a:t>
            </a:r>
          </a:p>
        </p:txBody>
      </p:sp>
      <p:sp>
        <p:nvSpPr>
          <p:cNvPr id="685" name="jordan"/>
          <p:cNvSpPr txBox="1"/>
          <p:nvPr/>
        </p:nvSpPr>
        <p:spPr>
          <a:xfrm rot="5468481">
            <a:off x="10064650" y="2768670"/>
            <a:ext cx="2044900" cy="6200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600">
                <a:solidFill>
                  <a:srgbClr val="000000"/>
                </a:solidFill>
              </a:defRPr>
            </a:lvl1pPr>
          </a:lstStyle>
          <a:p>
            <a:r>
              <a:t>jordan</a:t>
            </a:r>
          </a:p>
        </p:txBody>
      </p:sp>
      <p:sp>
        <p:nvSpPr>
          <p:cNvPr id="686" name="bethel"/>
          <p:cNvSpPr txBox="1"/>
          <p:nvPr/>
        </p:nvSpPr>
        <p:spPr>
          <a:xfrm>
            <a:off x="5492519" y="3869375"/>
            <a:ext cx="143510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bethel</a:t>
            </a:r>
          </a:p>
        </p:txBody>
      </p:sp>
      <p:sp>
        <p:nvSpPr>
          <p:cNvPr id="687" name="Jerusalem"/>
          <p:cNvSpPr txBox="1"/>
          <p:nvPr/>
        </p:nvSpPr>
        <p:spPr>
          <a:xfrm>
            <a:off x="4969799" y="6607381"/>
            <a:ext cx="2150803"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Jerusalem</a:t>
            </a:r>
          </a:p>
        </p:txBody>
      </p:sp>
      <p:sp>
        <p:nvSpPr>
          <p:cNvPr id="688" name="dead sea"/>
          <p:cNvSpPr txBox="1"/>
          <p:nvPr/>
        </p:nvSpPr>
        <p:spPr>
          <a:xfrm>
            <a:off x="9857922" y="6854934"/>
            <a:ext cx="1704874" cy="8781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a:solidFill>
                  <a:srgbClr val="000000"/>
                </a:solidFill>
              </a:defRPr>
            </a:lvl1pPr>
          </a:lstStyle>
          <a:p>
            <a:r>
              <a:t>dead sea</a:t>
            </a:r>
          </a:p>
        </p:txBody>
      </p:sp>
      <p:sp>
        <p:nvSpPr>
          <p:cNvPr id="689" name="mizpeh"/>
          <p:cNvSpPr txBox="1"/>
          <p:nvPr/>
        </p:nvSpPr>
        <p:spPr>
          <a:xfrm>
            <a:off x="5529199" y="4379131"/>
            <a:ext cx="136174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mizpeh</a:t>
            </a:r>
          </a:p>
        </p:txBody>
      </p:sp>
      <p:sp>
        <p:nvSpPr>
          <p:cNvPr id="690" name="gibeah"/>
          <p:cNvSpPr txBox="1"/>
          <p:nvPr/>
        </p:nvSpPr>
        <p:spPr>
          <a:xfrm>
            <a:off x="5798685" y="6021278"/>
            <a:ext cx="1398502"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gibeah</a:t>
            </a:r>
          </a:p>
        </p:txBody>
      </p:sp>
      <p:sp>
        <p:nvSpPr>
          <p:cNvPr id="691" name="gilgal"/>
          <p:cNvSpPr txBox="1"/>
          <p:nvPr/>
        </p:nvSpPr>
        <p:spPr>
          <a:xfrm>
            <a:off x="8670413" y="4379131"/>
            <a:ext cx="136158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Saul delivered Jabesh Gilead from the Ammonites (1 Sa. 11:1-11)."/>
          <p:cNvSpPr txBox="1"/>
          <p:nvPr/>
        </p:nvSpPr>
        <p:spPr>
          <a:xfrm>
            <a:off x="1062176" y="955815"/>
            <a:ext cx="4156681" cy="55299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Saul delivered Jabesh Gilead from the Ammonites (1 Sa. 11:1-11).</a:t>
            </a:r>
          </a:p>
        </p:txBody>
      </p:sp>
      <p:pic>
        <p:nvPicPr>
          <p:cNvPr id="694" name="001-israel-blank-maps.jpg" descr="001-israel-blank-maps.jpg"/>
          <p:cNvPicPr>
            <a:picLocks noChangeAspect="1"/>
          </p:cNvPicPr>
          <p:nvPr/>
        </p:nvPicPr>
        <p:blipFill>
          <a:blip r:embed="rId2"/>
          <a:srcRect l="40987" t="6499" r="7688"/>
          <a:stretch>
            <a:fillRect/>
          </a:stretch>
        </p:blipFill>
        <p:spPr>
          <a:xfrm>
            <a:off x="5939590" y="577254"/>
            <a:ext cx="6312061" cy="8624405"/>
          </a:xfrm>
          <a:prstGeom prst="rect">
            <a:avLst/>
          </a:prstGeom>
          <a:ln w="12700">
            <a:miter lim="400000"/>
          </a:ln>
        </p:spPr>
      </p:pic>
      <p:sp>
        <p:nvSpPr>
          <p:cNvPr id="695" name="gibeah"/>
          <p:cNvSpPr txBox="1"/>
          <p:nvPr/>
        </p:nvSpPr>
        <p:spPr>
          <a:xfrm>
            <a:off x="7836082" y="6775181"/>
            <a:ext cx="1299717"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gibeah</a:t>
            </a:r>
          </a:p>
        </p:txBody>
      </p:sp>
      <p:sp>
        <p:nvSpPr>
          <p:cNvPr id="696" name="jebus"/>
          <p:cNvSpPr txBox="1"/>
          <p:nvPr/>
        </p:nvSpPr>
        <p:spPr>
          <a:xfrm>
            <a:off x="7471883" y="7139248"/>
            <a:ext cx="1130648"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jebus</a:t>
            </a:r>
          </a:p>
        </p:txBody>
      </p:sp>
      <p:sp>
        <p:nvSpPr>
          <p:cNvPr id="697" name="jordan river"/>
          <p:cNvSpPr txBox="1"/>
          <p:nvPr/>
        </p:nvSpPr>
        <p:spPr>
          <a:xfrm rot="5608575">
            <a:off x="8840774" y="5091646"/>
            <a:ext cx="1953055" cy="802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jordan river</a:t>
            </a:r>
          </a:p>
        </p:txBody>
      </p:sp>
      <p:sp>
        <p:nvSpPr>
          <p:cNvPr id="698" name="galilee"/>
          <p:cNvSpPr txBox="1"/>
          <p:nvPr/>
        </p:nvSpPr>
        <p:spPr>
          <a:xfrm>
            <a:off x="9410899" y="1359578"/>
            <a:ext cx="1435150"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galilee</a:t>
            </a:r>
          </a:p>
        </p:txBody>
      </p:sp>
      <p:sp>
        <p:nvSpPr>
          <p:cNvPr id="699" name="jezreel"/>
          <p:cNvSpPr txBox="1"/>
          <p:nvPr/>
        </p:nvSpPr>
        <p:spPr>
          <a:xfrm rot="2651019">
            <a:off x="7412641" y="2375578"/>
            <a:ext cx="1486199"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jezreel</a:t>
            </a:r>
          </a:p>
        </p:txBody>
      </p:sp>
      <p:sp>
        <p:nvSpPr>
          <p:cNvPr id="700" name="dead sea"/>
          <p:cNvSpPr txBox="1"/>
          <p:nvPr/>
        </p:nvSpPr>
        <p:spPr>
          <a:xfrm rot="6312352">
            <a:off x="8533286" y="8116507"/>
            <a:ext cx="1721365"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
        <p:nvSpPr>
          <p:cNvPr id="701" name="jabesh Gilead"/>
          <p:cNvSpPr txBox="1"/>
          <p:nvPr/>
        </p:nvSpPr>
        <p:spPr>
          <a:xfrm>
            <a:off x="10158852" y="3103712"/>
            <a:ext cx="1582523" cy="802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jabesh Gilead</a:t>
            </a:r>
          </a:p>
        </p:txBody>
      </p:sp>
      <p:sp>
        <p:nvSpPr>
          <p:cNvPr id="702" name="succoth"/>
          <p:cNvSpPr txBox="1"/>
          <p:nvPr/>
        </p:nvSpPr>
        <p:spPr>
          <a:xfrm>
            <a:off x="9800406" y="4446848"/>
            <a:ext cx="1621335"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succoth</a:t>
            </a:r>
          </a:p>
        </p:txBody>
      </p:sp>
      <p:sp>
        <p:nvSpPr>
          <p:cNvPr id="703" name="shechem"/>
          <p:cNvSpPr txBox="1"/>
          <p:nvPr/>
        </p:nvSpPr>
        <p:spPr>
          <a:xfrm>
            <a:off x="7666715" y="4446848"/>
            <a:ext cx="1638450"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shechem</a:t>
            </a:r>
          </a:p>
        </p:txBody>
      </p:sp>
      <p:sp>
        <p:nvSpPr>
          <p:cNvPr id="704" name="gilboa"/>
          <p:cNvSpPr txBox="1"/>
          <p:nvPr/>
        </p:nvSpPr>
        <p:spPr>
          <a:xfrm>
            <a:off x="8030889" y="3281512"/>
            <a:ext cx="1299568"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gilboa</a:t>
            </a:r>
          </a:p>
        </p:txBody>
      </p:sp>
      <p:sp>
        <p:nvSpPr>
          <p:cNvPr id="705" name="gilgal"/>
          <p:cNvSpPr txBox="1"/>
          <p:nvPr/>
        </p:nvSpPr>
        <p:spPr>
          <a:xfrm>
            <a:off x="8640522" y="6411114"/>
            <a:ext cx="1265636"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gilgal</a:t>
            </a: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 name="SAUL’S DISOBEDIENCE…"/>
          <p:cNvSpPr txBox="1"/>
          <p:nvPr/>
        </p:nvSpPr>
        <p:spPr>
          <a:xfrm>
            <a:off x="791243" y="955815"/>
            <a:ext cx="4194583" cy="86135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rPr>
                <a:solidFill>
                  <a:srgbClr val="FFFFFF"/>
                </a:solidFill>
              </a:rPr>
              <a:t>SAUL’S DISOBEDIENCE</a:t>
            </a:r>
            <a:r>
              <a:t> </a:t>
            </a:r>
          </a:p>
          <a:p>
            <a:pPr algn="l">
              <a:lnSpc>
                <a:spcPct val="110000"/>
              </a:lnSpc>
              <a:defRPr cap="none">
                <a:solidFill>
                  <a:srgbClr val="94E3FE"/>
                </a:solidFill>
              </a:defRPr>
            </a:pPr>
            <a:endParaRPr/>
          </a:p>
          <a:p>
            <a:pPr algn="l">
              <a:lnSpc>
                <a:spcPct val="110000"/>
              </a:lnSpc>
              <a:defRPr cap="none">
                <a:solidFill>
                  <a:srgbClr val="94E3FE"/>
                </a:solidFill>
              </a:defRPr>
            </a:pPr>
            <a:r>
              <a:t>Saul was disobedient and was rejected by God.</a:t>
            </a:r>
          </a:p>
        </p:txBody>
      </p:sp>
      <p:pic>
        <p:nvPicPr>
          <p:cNvPr id="708" name="001-israel-blank-maps.jpg" descr="001-israel-blank-maps.jpg"/>
          <p:cNvPicPr>
            <a:picLocks noChangeAspect="1"/>
          </p:cNvPicPr>
          <p:nvPr/>
        </p:nvPicPr>
        <p:blipFill>
          <a:blip r:embed="rId2"/>
          <a:srcRect l="40987" t="6499" r="7688"/>
          <a:stretch>
            <a:fillRect/>
          </a:stretch>
        </p:blipFill>
        <p:spPr>
          <a:xfrm>
            <a:off x="5939590" y="577254"/>
            <a:ext cx="6312061" cy="8624405"/>
          </a:xfrm>
          <a:prstGeom prst="rect">
            <a:avLst/>
          </a:prstGeom>
          <a:ln w="12700">
            <a:miter lim="400000"/>
          </a:ln>
        </p:spPr>
      </p:pic>
      <p:sp>
        <p:nvSpPr>
          <p:cNvPr id="709" name="gibeah"/>
          <p:cNvSpPr txBox="1"/>
          <p:nvPr/>
        </p:nvSpPr>
        <p:spPr>
          <a:xfrm>
            <a:off x="7836082" y="6775181"/>
            <a:ext cx="1299717"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gibeah</a:t>
            </a:r>
          </a:p>
        </p:txBody>
      </p:sp>
      <p:sp>
        <p:nvSpPr>
          <p:cNvPr id="710" name="jebus"/>
          <p:cNvSpPr txBox="1"/>
          <p:nvPr/>
        </p:nvSpPr>
        <p:spPr>
          <a:xfrm>
            <a:off x="7471883" y="7139248"/>
            <a:ext cx="1130648"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jebus</a:t>
            </a:r>
          </a:p>
        </p:txBody>
      </p:sp>
      <p:sp>
        <p:nvSpPr>
          <p:cNvPr id="711" name="jordan river"/>
          <p:cNvSpPr txBox="1"/>
          <p:nvPr/>
        </p:nvSpPr>
        <p:spPr>
          <a:xfrm rot="5608575">
            <a:off x="8840774" y="5091646"/>
            <a:ext cx="1953055" cy="802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jordan river</a:t>
            </a:r>
          </a:p>
        </p:txBody>
      </p:sp>
      <p:sp>
        <p:nvSpPr>
          <p:cNvPr id="712" name="galilee"/>
          <p:cNvSpPr txBox="1"/>
          <p:nvPr/>
        </p:nvSpPr>
        <p:spPr>
          <a:xfrm>
            <a:off x="9410899" y="1359578"/>
            <a:ext cx="1435150"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galilee</a:t>
            </a:r>
          </a:p>
        </p:txBody>
      </p:sp>
      <p:sp>
        <p:nvSpPr>
          <p:cNvPr id="713" name="jezreel"/>
          <p:cNvSpPr txBox="1"/>
          <p:nvPr/>
        </p:nvSpPr>
        <p:spPr>
          <a:xfrm rot="2651019">
            <a:off x="7412641" y="2375578"/>
            <a:ext cx="1486199"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jezreel</a:t>
            </a:r>
          </a:p>
        </p:txBody>
      </p:sp>
      <p:sp>
        <p:nvSpPr>
          <p:cNvPr id="714" name="dead sea"/>
          <p:cNvSpPr txBox="1"/>
          <p:nvPr/>
        </p:nvSpPr>
        <p:spPr>
          <a:xfrm rot="6312352">
            <a:off x="8533286" y="8116507"/>
            <a:ext cx="1721365"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
        <p:nvSpPr>
          <p:cNvPr id="715" name="jabesh Gilead"/>
          <p:cNvSpPr txBox="1"/>
          <p:nvPr/>
        </p:nvSpPr>
        <p:spPr>
          <a:xfrm>
            <a:off x="10158852" y="3103712"/>
            <a:ext cx="1582523" cy="802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jabesh Gilead</a:t>
            </a:r>
          </a:p>
        </p:txBody>
      </p:sp>
      <p:sp>
        <p:nvSpPr>
          <p:cNvPr id="716" name="succoth"/>
          <p:cNvSpPr txBox="1"/>
          <p:nvPr/>
        </p:nvSpPr>
        <p:spPr>
          <a:xfrm>
            <a:off x="9800406" y="4446848"/>
            <a:ext cx="1621335"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succoth</a:t>
            </a:r>
          </a:p>
        </p:txBody>
      </p:sp>
      <p:sp>
        <p:nvSpPr>
          <p:cNvPr id="717" name="shechem"/>
          <p:cNvSpPr txBox="1"/>
          <p:nvPr/>
        </p:nvSpPr>
        <p:spPr>
          <a:xfrm>
            <a:off x="7666715" y="4446848"/>
            <a:ext cx="1638450"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shechem</a:t>
            </a:r>
          </a:p>
        </p:txBody>
      </p:sp>
      <p:sp>
        <p:nvSpPr>
          <p:cNvPr id="718" name="gilboa"/>
          <p:cNvSpPr txBox="1"/>
          <p:nvPr/>
        </p:nvSpPr>
        <p:spPr>
          <a:xfrm>
            <a:off x="8030889" y="3281512"/>
            <a:ext cx="1299568"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gilboa</a:t>
            </a:r>
          </a:p>
        </p:txBody>
      </p:sp>
      <p:sp>
        <p:nvSpPr>
          <p:cNvPr id="719" name="gilgal"/>
          <p:cNvSpPr txBox="1"/>
          <p:nvPr/>
        </p:nvSpPr>
        <p:spPr>
          <a:xfrm>
            <a:off x="8640522" y="6411114"/>
            <a:ext cx="1265636"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gilgal</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 name="First, Saul disobeyed in the matter of waiting at Gilgal. When the Philistines gathered together against Israel, Saul called Israel to Gilgal to meet Samuel, but instead of waiting for the appointed time as Samuel had commanded him (1 Sa. 10:8), Saul off"/>
          <p:cNvSpPr txBox="1"/>
          <p:nvPr/>
        </p:nvSpPr>
        <p:spPr>
          <a:xfrm>
            <a:off x="951755" y="4848670"/>
            <a:ext cx="11101290" cy="32678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nSpc>
                <a:spcPct val="110000"/>
              </a:lnSpc>
              <a:defRPr sz="3000" cap="none">
                <a:solidFill>
                  <a:srgbClr val="94E3FE"/>
                </a:solidFill>
              </a:defRPr>
            </a:pPr>
            <a:r>
              <a:t>First, </a:t>
            </a:r>
            <a:r>
              <a:rPr>
                <a:solidFill>
                  <a:srgbClr val="FFFFFF"/>
                </a:solidFill>
              </a:rPr>
              <a:t>Saul disobeyed in the matter of waiting at Gilgal</a:t>
            </a:r>
            <a:r>
              <a:t>. When the Philistines gathered together against Israel, Saul called Israel to Gilgal to meet Samuel, but instead of waiting for the appointed time as Samuel had commanded him (1 Sa. 10:8), Saul offered a burnt offering (1 Sa. 13:4-14). </a:t>
            </a:r>
          </a:p>
        </p:txBody>
      </p:sp>
      <p:pic>
        <p:nvPicPr>
          <p:cNvPr id="722" name="001-israel-blank-maps.jpg" descr="001-israel-blank-maps.jpg"/>
          <p:cNvPicPr>
            <a:picLocks noChangeAspect="1"/>
          </p:cNvPicPr>
          <p:nvPr/>
        </p:nvPicPr>
        <p:blipFill>
          <a:blip r:embed="rId2"/>
          <a:srcRect l="43271" t="62289" r="16293" b="2282"/>
          <a:stretch>
            <a:fillRect/>
          </a:stretch>
        </p:blipFill>
        <p:spPr>
          <a:xfrm>
            <a:off x="734045" y="1197439"/>
            <a:ext cx="4972939" cy="3267765"/>
          </a:xfrm>
          <a:prstGeom prst="rect">
            <a:avLst/>
          </a:prstGeom>
          <a:ln w="12700">
            <a:miter lim="400000"/>
          </a:ln>
        </p:spPr>
      </p:pic>
      <p:sp>
        <p:nvSpPr>
          <p:cNvPr id="723" name="gibeah"/>
          <p:cNvSpPr txBox="1"/>
          <p:nvPr/>
        </p:nvSpPr>
        <p:spPr>
          <a:xfrm>
            <a:off x="2349682" y="2249287"/>
            <a:ext cx="1299717"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gibeah</a:t>
            </a:r>
          </a:p>
        </p:txBody>
      </p:sp>
      <p:sp>
        <p:nvSpPr>
          <p:cNvPr id="724" name="jerusalem"/>
          <p:cNvSpPr txBox="1"/>
          <p:nvPr/>
        </p:nvSpPr>
        <p:spPr>
          <a:xfrm>
            <a:off x="1553733" y="2613354"/>
            <a:ext cx="1994149"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jerusalem</a:t>
            </a:r>
          </a:p>
        </p:txBody>
      </p:sp>
      <p:sp>
        <p:nvSpPr>
          <p:cNvPr id="725" name="dead sea"/>
          <p:cNvSpPr txBox="1"/>
          <p:nvPr/>
        </p:nvSpPr>
        <p:spPr>
          <a:xfrm rot="6312352">
            <a:off x="3063819" y="3370479"/>
            <a:ext cx="1721365"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
        <p:nvSpPr>
          <p:cNvPr id="726" name="gilgal"/>
          <p:cNvSpPr txBox="1"/>
          <p:nvPr/>
        </p:nvSpPr>
        <p:spPr>
          <a:xfrm>
            <a:off x="3154122" y="1885220"/>
            <a:ext cx="1265636"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gilgal</a:t>
            </a:r>
          </a:p>
        </p:txBody>
      </p:sp>
      <p:pic>
        <p:nvPicPr>
          <p:cNvPr id="727" name="83.jpeg" descr="83.jpeg"/>
          <p:cNvPicPr>
            <a:picLocks noChangeAspect="1"/>
          </p:cNvPicPr>
          <p:nvPr/>
        </p:nvPicPr>
        <p:blipFill>
          <a:blip r:embed="rId3"/>
          <a:stretch>
            <a:fillRect/>
          </a:stretch>
        </p:blipFill>
        <p:spPr>
          <a:xfrm>
            <a:off x="5700671" y="1207359"/>
            <a:ext cx="6535739" cy="326787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Samuel"/>
          <p:cNvSpPr txBox="1">
            <a:spLocks noGrp="1"/>
          </p:cNvSpPr>
          <p:nvPr>
            <p:ph type="title"/>
          </p:nvPr>
        </p:nvSpPr>
        <p:spPr>
          <a:xfrm>
            <a:off x="1041400" y="749300"/>
            <a:ext cx="5956300" cy="2870200"/>
          </a:xfrm>
          <a:prstGeom prst="rect">
            <a:avLst/>
          </a:prstGeom>
        </p:spPr>
        <p:txBody>
          <a:bodyPr/>
          <a:lstStyle>
            <a:lvl1pPr>
              <a:defRPr sz="6200"/>
            </a:lvl1pPr>
          </a:lstStyle>
          <a:p>
            <a:r>
              <a:t>Samuel</a:t>
            </a:r>
          </a:p>
        </p:txBody>
      </p:sp>
      <p:grpSp>
        <p:nvGrpSpPr>
          <p:cNvPr id="357" name="sermon-benefits-of-your-barreness.jpg"/>
          <p:cNvGrpSpPr/>
          <p:nvPr/>
        </p:nvGrpSpPr>
        <p:grpSpPr>
          <a:xfrm>
            <a:off x="6531918" y="1181100"/>
            <a:ext cx="5587269" cy="6552622"/>
            <a:chOff x="0" y="0"/>
            <a:chExt cx="5587268" cy="6552621"/>
          </a:xfrm>
        </p:grpSpPr>
        <p:pic>
          <p:nvPicPr>
            <p:cNvPr id="356" name="sermon-benefits-of-your-barreness.jpg" descr="sermon-benefits-of-your-barreness.jpg"/>
            <p:cNvPicPr>
              <a:picLocks noChangeAspect="1"/>
            </p:cNvPicPr>
            <p:nvPr/>
          </p:nvPicPr>
          <p:blipFill>
            <a:blip r:embed="rId2"/>
            <a:srcRect b="11248"/>
            <a:stretch>
              <a:fillRect/>
            </a:stretch>
          </p:blipFill>
          <p:spPr>
            <a:xfrm>
              <a:off x="76200" y="107839"/>
              <a:ext cx="5447569" cy="6368584"/>
            </a:xfrm>
            <a:prstGeom prst="rect">
              <a:avLst/>
            </a:prstGeom>
            <a:ln>
              <a:noFill/>
            </a:ln>
            <a:effectLst/>
          </p:spPr>
        </p:pic>
        <p:pic>
          <p:nvPicPr>
            <p:cNvPr id="355" name="sermon-benefits-of-your-barreness.jpg" descr="sermon-benefits-of-your-barreness.jpg"/>
            <p:cNvPicPr>
              <a:picLocks/>
            </p:cNvPicPr>
            <p:nvPr/>
          </p:nvPicPr>
          <p:blipFill>
            <a:blip r:embed="rId3"/>
            <a:stretch>
              <a:fillRect/>
            </a:stretch>
          </p:blipFill>
          <p:spPr>
            <a:xfrm>
              <a:off x="0" y="0"/>
              <a:ext cx="5587269" cy="6552622"/>
            </a:xfrm>
            <a:prstGeom prst="rect">
              <a:avLst/>
            </a:prstGeom>
            <a:effectLst/>
          </p:spPr>
        </p:pic>
      </p:gr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 name="“And Samuel said to Saul, Thou hast done foolishly: thou hast not kept the commandment of the LORD thy God, which he commanded thee: for now would the LORD have established thy kingdom upon Israel for ever. But now thy kingdom shall not continue: the LOR"/>
          <p:cNvSpPr txBox="1"/>
          <p:nvPr/>
        </p:nvSpPr>
        <p:spPr>
          <a:xfrm>
            <a:off x="900790" y="4679337"/>
            <a:ext cx="11203220" cy="44134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nSpc>
                <a:spcPct val="110000"/>
              </a:lnSpc>
              <a:defRPr sz="3000" cap="none">
                <a:solidFill>
                  <a:srgbClr val="FFFFFF"/>
                </a:solidFill>
              </a:defRPr>
            </a:pPr>
            <a:r>
              <a:t>“And Samuel said to Saul, Thou hast done foolishly: thou hast not kept the commandment of the LORD thy God, which he commanded thee: for now would the LORD have established thy kingdom upon Israel for ever. But now thy kingdom shall not continue: the LORD hath sought him a man after his own heart, and the LORD hath commanded him </a:t>
            </a:r>
            <a:r>
              <a:rPr i="1"/>
              <a:t>to be</a:t>
            </a:r>
            <a:r>
              <a:t> captain over his people, because thou hast not kept </a:t>
            </a:r>
            <a:r>
              <a:rPr i="1"/>
              <a:t>that</a:t>
            </a:r>
            <a:r>
              <a:t> which the LORD commanded thee” (1 Sa. 13:14).</a:t>
            </a:r>
          </a:p>
        </p:txBody>
      </p:sp>
      <p:pic>
        <p:nvPicPr>
          <p:cNvPr id="730" name="001-israel-blank-maps.jpg" descr="001-israel-blank-maps.jpg"/>
          <p:cNvPicPr>
            <a:picLocks noChangeAspect="1"/>
          </p:cNvPicPr>
          <p:nvPr/>
        </p:nvPicPr>
        <p:blipFill>
          <a:blip r:embed="rId2"/>
          <a:srcRect l="43271" t="62289" r="16293" b="2282"/>
          <a:stretch>
            <a:fillRect/>
          </a:stretch>
        </p:blipFill>
        <p:spPr>
          <a:xfrm>
            <a:off x="734045" y="1197439"/>
            <a:ext cx="4972939" cy="3267765"/>
          </a:xfrm>
          <a:prstGeom prst="rect">
            <a:avLst/>
          </a:prstGeom>
          <a:ln w="12700">
            <a:miter lim="400000"/>
          </a:ln>
        </p:spPr>
      </p:pic>
      <p:sp>
        <p:nvSpPr>
          <p:cNvPr id="731" name="gibeah"/>
          <p:cNvSpPr txBox="1"/>
          <p:nvPr/>
        </p:nvSpPr>
        <p:spPr>
          <a:xfrm>
            <a:off x="2349682" y="2249287"/>
            <a:ext cx="1299717"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gibeah</a:t>
            </a:r>
          </a:p>
        </p:txBody>
      </p:sp>
      <p:sp>
        <p:nvSpPr>
          <p:cNvPr id="732" name="jerusalem"/>
          <p:cNvSpPr txBox="1"/>
          <p:nvPr/>
        </p:nvSpPr>
        <p:spPr>
          <a:xfrm>
            <a:off x="1553733" y="2613354"/>
            <a:ext cx="1994149"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jerusalem</a:t>
            </a:r>
          </a:p>
        </p:txBody>
      </p:sp>
      <p:sp>
        <p:nvSpPr>
          <p:cNvPr id="733" name="dead sea"/>
          <p:cNvSpPr txBox="1"/>
          <p:nvPr/>
        </p:nvSpPr>
        <p:spPr>
          <a:xfrm rot="6312352">
            <a:off x="3063819" y="3370479"/>
            <a:ext cx="1721365"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
        <p:nvSpPr>
          <p:cNvPr id="734" name="gilgal"/>
          <p:cNvSpPr txBox="1"/>
          <p:nvPr/>
        </p:nvSpPr>
        <p:spPr>
          <a:xfrm>
            <a:off x="3154122" y="1885220"/>
            <a:ext cx="1265636"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gilgal</a:t>
            </a:r>
          </a:p>
        </p:txBody>
      </p:sp>
      <p:pic>
        <p:nvPicPr>
          <p:cNvPr id="735" name="83.jpeg" descr="83.jpeg"/>
          <p:cNvPicPr>
            <a:picLocks noChangeAspect="1"/>
          </p:cNvPicPr>
          <p:nvPr/>
        </p:nvPicPr>
        <p:blipFill>
          <a:blip r:embed="rId3"/>
          <a:stretch>
            <a:fillRect/>
          </a:stretch>
        </p:blipFill>
        <p:spPr>
          <a:xfrm>
            <a:off x="5700671" y="1207359"/>
            <a:ext cx="6535739" cy="3267870"/>
          </a:xfrm>
          <a:prstGeom prst="rect">
            <a:avLst/>
          </a:prstGeom>
          <a:ln w="12700">
            <a:miter lim="400000"/>
          </a:ln>
        </p:spPr>
      </p:pic>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 name="001-maps-israel-nt.jpg" descr="001-maps-israel-nt.jpg"/>
          <p:cNvPicPr>
            <a:picLocks noChangeAspect="1"/>
          </p:cNvPicPr>
          <p:nvPr/>
        </p:nvPicPr>
        <p:blipFill>
          <a:blip r:embed="rId2"/>
          <a:srcRect l="19291" t="8682" r="27358"/>
          <a:stretch>
            <a:fillRect/>
          </a:stretch>
        </p:blipFill>
        <p:spPr>
          <a:xfrm>
            <a:off x="5816656" y="614659"/>
            <a:ext cx="6541658" cy="8397781"/>
          </a:xfrm>
          <a:prstGeom prst="rect">
            <a:avLst/>
          </a:prstGeom>
          <a:ln w="12700">
            <a:miter lim="400000"/>
          </a:ln>
        </p:spPr>
      </p:pic>
      <p:sp>
        <p:nvSpPr>
          <p:cNvPr id="738" name="Next, Saul disobeyed in the matter of Amalek.…"/>
          <p:cNvSpPr txBox="1"/>
          <p:nvPr/>
        </p:nvSpPr>
        <p:spPr>
          <a:xfrm>
            <a:off x="731603" y="1033237"/>
            <a:ext cx="4846077" cy="83976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Next, </a:t>
            </a:r>
            <a:r>
              <a:rPr>
                <a:solidFill>
                  <a:srgbClr val="FFFFFF"/>
                </a:solidFill>
              </a:rPr>
              <a:t>Saul disobeyed in the matter of Amalek</a:t>
            </a:r>
            <a:r>
              <a:t>. </a:t>
            </a:r>
          </a:p>
          <a:p>
            <a:pPr algn="l">
              <a:lnSpc>
                <a:spcPct val="110000"/>
              </a:lnSpc>
              <a:defRPr cap="none">
                <a:solidFill>
                  <a:srgbClr val="94E3FE"/>
                </a:solidFill>
              </a:defRPr>
            </a:pPr>
            <a:endParaRPr/>
          </a:p>
          <a:p>
            <a:pPr algn="l">
              <a:lnSpc>
                <a:spcPct val="110000"/>
              </a:lnSpc>
              <a:defRPr cap="none">
                <a:solidFill>
                  <a:srgbClr val="94E3FE"/>
                </a:solidFill>
              </a:defRPr>
            </a:pPr>
            <a:r>
              <a:t>He was instructed to destroy both men and animals </a:t>
            </a:r>
            <a:r>
              <a:rPr>
                <a:solidFill>
                  <a:srgbClr val="FFFFFF"/>
                </a:solidFill>
              </a:rPr>
              <a:t>(“spare them not; but slay both man and woman, infant and suckling, ox and sheep, camel and ass,” 1 Sa. 15:1-3).</a:t>
            </a:r>
          </a:p>
        </p:txBody>
      </p:sp>
      <p:sp>
        <p:nvSpPr>
          <p:cNvPr id="739" name="gibeah"/>
          <p:cNvSpPr txBox="1"/>
          <p:nvPr/>
        </p:nvSpPr>
        <p:spPr>
          <a:xfrm>
            <a:off x="8240163" y="5228323"/>
            <a:ext cx="1398502"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gibeah</a:t>
            </a:r>
          </a:p>
        </p:txBody>
      </p:sp>
      <p:sp>
        <p:nvSpPr>
          <p:cNvPr id="740" name="Amalek"/>
          <p:cNvSpPr txBox="1"/>
          <p:nvPr/>
        </p:nvSpPr>
        <p:spPr>
          <a:xfrm>
            <a:off x="6847297" y="8261491"/>
            <a:ext cx="2057551"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600">
                <a:solidFill>
                  <a:srgbClr val="000000"/>
                </a:solidFill>
              </a:defRPr>
            </a:lvl1pPr>
          </a:lstStyle>
          <a:p>
            <a:r>
              <a:t>Amalek</a:t>
            </a:r>
          </a:p>
        </p:txBody>
      </p:sp>
      <p:sp>
        <p:nvSpPr>
          <p:cNvPr id="741" name="gilgal"/>
          <p:cNvSpPr txBox="1"/>
          <p:nvPr/>
        </p:nvSpPr>
        <p:spPr>
          <a:xfrm>
            <a:off x="9486291" y="4989813"/>
            <a:ext cx="1361580"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
        <p:nvSpPr>
          <p:cNvPr id="742" name="jordan river"/>
          <p:cNvSpPr txBox="1"/>
          <p:nvPr/>
        </p:nvSpPr>
        <p:spPr>
          <a:xfrm rot="5608575">
            <a:off x="9399574" y="3262846"/>
            <a:ext cx="1953055" cy="8028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jordan river</a:t>
            </a:r>
          </a:p>
        </p:txBody>
      </p:sp>
      <p:sp>
        <p:nvSpPr>
          <p:cNvPr id="743" name="galilee"/>
          <p:cNvSpPr txBox="1"/>
          <p:nvPr/>
        </p:nvSpPr>
        <p:spPr>
          <a:xfrm>
            <a:off x="10020499" y="936245"/>
            <a:ext cx="1435150"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galilee</a:t>
            </a:r>
          </a:p>
        </p:txBody>
      </p:sp>
      <p:sp>
        <p:nvSpPr>
          <p:cNvPr id="744" name="jezreel"/>
          <p:cNvSpPr txBox="1"/>
          <p:nvPr/>
        </p:nvSpPr>
        <p:spPr>
          <a:xfrm rot="2651019">
            <a:off x="8196315" y="2019978"/>
            <a:ext cx="1486198"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jezreel</a:t>
            </a:r>
          </a:p>
        </p:txBody>
      </p:sp>
      <p:sp>
        <p:nvSpPr>
          <p:cNvPr id="745" name="dead sea"/>
          <p:cNvSpPr txBox="1"/>
          <p:nvPr/>
        </p:nvSpPr>
        <p:spPr>
          <a:xfrm rot="6312352">
            <a:off x="9109019" y="6478585"/>
            <a:ext cx="1721365"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
        <p:nvSpPr>
          <p:cNvPr id="746" name="succoth"/>
          <p:cNvSpPr txBox="1"/>
          <p:nvPr/>
        </p:nvSpPr>
        <p:spPr>
          <a:xfrm>
            <a:off x="10393073" y="3298445"/>
            <a:ext cx="1621334"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succoth</a:t>
            </a:r>
          </a:p>
        </p:txBody>
      </p:sp>
      <p:sp>
        <p:nvSpPr>
          <p:cNvPr id="747" name="gilboa"/>
          <p:cNvSpPr txBox="1"/>
          <p:nvPr/>
        </p:nvSpPr>
        <p:spPr>
          <a:xfrm>
            <a:off x="8289630" y="3298445"/>
            <a:ext cx="1299568"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gilboa</a:t>
            </a:r>
          </a:p>
        </p:txBody>
      </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Instead, Saul saved the king of Amalek and the best of the animals (1 Sa. 15:7-9).…"/>
          <p:cNvSpPr txBox="1"/>
          <p:nvPr/>
        </p:nvSpPr>
        <p:spPr>
          <a:xfrm>
            <a:off x="1107867" y="1356515"/>
            <a:ext cx="4073580" cy="68295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Instead, Saul saved the king of Amalek and the best of the animals (1 Sa. 15:7-9). </a:t>
            </a:r>
          </a:p>
          <a:p>
            <a:pPr algn="l">
              <a:lnSpc>
                <a:spcPct val="110000"/>
              </a:lnSpc>
              <a:defRPr cap="none">
                <a:solidFill>
                  <a:srgbClr val="94E3FE"/>
                </a:solidFill>
              </a:defRPr>
            </a:pPr>
            <a:endParaRPr/>
          </a:p>
          <a:p>
            <a:pPr algn="l">
              <a:lnSpc>
                <a:spcPct val="110000"/>
              </a:lnSpc>
              <a:defRPr cap="none">
                <a:solidFill>
                  <a:srgbClr val="94E3FE"/>
                </a:solidFill>
              </a:defRPr>
            </a:pPr>
            <a:r>
              <a:t>Though Saul stood head and shoulders above Samuel, the prophet rebuked the big man to his face.</a:t>
            </a:r>
          </a:p>
        </p:txBody>
      </p:sp>
      <p:pic>
        <p:nvPicPr>
          <p:cNvPr id="750" name="samuel rebukes saul rhpas4233 goodsalt.jpg" descr="samuel rebukes saul rhpas4233 goodsalt.jpg"/>
          <p:cNvPicPr>
            <a:picLocks noChangeAspect="1"/>
          </p:cNvPicPr>
          <p:nvPr/>
        </p:nvPicPr>
        <p:blipFill>
          <a:blip r:embed="rId2"/>
          <a:stretch>
            <a:fillRect/>
          </a:stretch>
        </p:blipFill>
        <p:spPr>
          <a:xfrm>
            <a:off x="6099848" y="1459401"/>
            <a:ext cx="5012254" cy="7374350"/>
          </a:xfrm>
          <a:prstGeom prst="rect">
            <a:avLst/>
          </a:prstGeom>
          <a:ln w="12700">
            <a:miter lim="400000"/>
          </a:ln>
        </p:spPr>
      </p:pic>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When confronted by Samuel, Saul first argued that he had obeyed the Lord.…"/>
          <p:cNvSpPr txBox="1"/>
          <p:nvPr/>
        </p:nvSpPr>
        <p:spPr>
          <a:xfrm>
            <a:off x="833203" y="1338037"/>
            <a:ext cx="4725956" cy="71029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When confronted by Samuel, Saul first argued that he had obeyed the Lord. </a:t>
            </a:r>
          </a:p>
          <a:p>
            <a:pPr algn="l">
              <a:lnSpc>
                <a:spcPct val="110000"/>
              </a:lnSpc>
              <a:defRPr cap="none">
                <a:solidFill>
                  <a:srgbClr val="94E3FE"/>
                </a:solidFill>
              </a:defRPr>
            </a:pPr>
            <a:endParaRPr/>
          </a:p>
          <a:p>
            <a:pPr algn="l">
              <a:lnSpc>
                <a:spcPct val="110000"/>
              </a:lnSpc>
              <a:defRPr cap="none">
                <a:solidFill>
                  <a:srgbClr val="94E3FE"/>
                </a:solidFill>
              </a:defRPr>
            </a:pPr>
            <a:r>
              <a:t>He then blamed the people. He argued that </a:t>
            </a:r>
            <a:r>
              <a:rPr i="1"/>
              <a:t>they</a:t>
            </a:r>
            <a:r>
              <a:t> had saved the animals to sacrifice to God (1 Sa. 15:12-21). </a:t>
            </a:r>
          </a:p>
        </p:txBody>
      </p:sp>
      <p:pic>
        <p:nvPicPr>
          <p:cNvPr id="753" name="samuel rebukes saul rhpas4233 goodsalt.jpg" descr="samuel rebukes saul rhpas4233 goodsalt.jpg"/>
          <p:cNvPicPr>
            <a:picLocks noChangeAspect="1"/>
          </p:cNvPicPr>
          <p:nvPr/>
        </p:nvPicPr>
        <p:blipFill>
          <a:blip r:embed="rId2"/>
          <a:stretch>
            <a:fillRect/>
          </a:stretch>
        </p:blipFill>
        <p:spPr>
          <a:xfrm>
            <a:off x="6099848" y="1459401"/>
            <a:ext cx="5012254" cy="7374350"/>
          </a:xfrm>
          <a:prstGeom prst="rect">
            <a:avLst/>
          </a:prstGeom>
          <a:ln w="12700">
            <a:miter lim="400000"/>
          </a:ln>
        </p:spPr>
      </p:pic>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 name="“And Samuel said, Hath the LORD as great delight in burnt offerings and sacrifices, as in obeying the voice of the LORD? Behold, to obey is better than sacrifice, and to hearken than the fat of rams. For rebellion is as the sin of witchcraft, and stubbor"/>
          <p:cNvSpPr txBox="1"/>
          <p:nvPr/>
        </p:nvSpPr>
        <p:spPr>
          <a:xfrm>
            <a:off x="840347" y="1033237"/>
            <a:ext cx="5736106" cy="81940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sz="3000" cap="none">
                <a:solidFill>
                  <a:srgbClr val="FFFFFF"/>
                </a:solidFill>
              </a:defRPr>
            </a:pPr>
            <a:r>
              <a:t>“And Samuel said, Hath the LORD </a:t>
            </a:r>
            <a:r>
              <a:rPr i="1"/>
              <a:t>as great</a:t>
            </a:r>
            <a:r>
              <a:t> delight in burnt offerings and sacrifices, as in obeying the voice of the LORD? Behold, to obey </a:t>
            </a:r>
            <a:r>
              <a:rPr i="1"/>
              <a:t>is</a:t>
            </a:r>
            <a:r>
              <a:t> better than sacrifice, </a:t>
            </a:r>
            <a:r>
              <a:rPr i="1"/>
              <a:t>and</a:t>
            </a:r>
            <a:r>
              <a:t> to hearken than the fat of rams. For rebellion </a:t>
            </a:r>
            <a:r>
              <a:rPr i="1"/>
              <a:t>is as</a:t>
            </a:r>
            <a:r>
              <a:t> the sin of witchcraft, and stubbornness </a:t>
            </a:r>
            <a:r>
              <a:rPr i="1"/>
              <a:t>is as</a:t>
            </a:r>
            <a:r>
              <a:t> iniquity and idolatry. Because thou hast rejected the word of the LORD, he hath also rejected thee from </a:t>
            </a:r>
            <a:r>
              <a:rPr i="1"/>
              <a:t>being</a:t>
            </a:r>
            <a:r>
              <a:t> king” (1 Sa. 15:22-23).</a:t>
            </a:r>
          </a:p>
        </p:txBody>
      </p:sp>
      <p:pic>
        <p:nvPicPr>
          <p:cNvPr id="756" name="samuel rebukes saul rhpas4233 goodsalt.jpg" descr="samuel rebukes saul rhpas4233 goodsalt.jpg"/>
          <p:cNvPicPr>
            <a:picLocks noChangeAspect="1"/>
          </p:cNvPicPr>
          <p:nvPr/>
        </p:nvPicPr>
        <p:blipFill>
          <a:blip r:embed="rId2"/>
          <a:stretch>
            <a:fillRect/>
          </a:stretch>
        </p:blipFill>
        <p:spPr>
          <a:xfrm>
            <a:off x="7190400" y="1120734"/>
            <a:ext cx="4277302" cy="6293042"/>
          </a:xfrm>
          <a:prstGeom prst="rect">
            <a:avLst/>
          </a:prstGeom>
          <a:ln w="12700">
            <a:miter lim="400000"/>
          </a:ln>
        </p:spPr>
      </p:pic>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 name="Saul admitted his sin, but only so that he would be honored before the people (1 Sa. 15:25, 30).…"/>
          <p:cNvSpPr txBox="1"/>
          <p:nvPr/>
        </p:nvSpPr>
        <p:spPr>
          <a:xfrm>
            <a:off x="748537" y="1354970"/>
            <a:ext cx="4718811" cy="74483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Saul admitted his sin, but only so that he would be honored before the people (1 Sa. 15:25, 30). </a:t>
            </a:r>
          </a:p>
          <a:p>
            <a:pPr algn="l">
              <a:lnSpc>
                <a:spcPct val="110000"/>
              </a:lnSpc>
              <a:defRPr cap="none">
                <a:solidFill>
                  <a:srgbClr val="94E3FE"/>
                </a:solidFill>
              </a:defRPr>
            </a:pPr>
            <a:endParaRPr/>
          </a:p>
          <a:p>
            <a:pPr algn="l">
              <a:lnSpc>
                <a:spcPct val="110000"/>
              </a:lnSpc>
              <a:defRPr cap="none">
                <a:solidFill>
                  <a:srgbClr val="94E3FE"/>
                </a:solidFill>
              </a:defRPr>
            </a:pPr>
            <a:r>
              <a:t>When Saul took hold of Samuel’s mantle to try to force him to worship with him before the people, it tore.</a:t>
            </a:r>
          </a:p>
        </p:txBody>
      </p:sp>
      <p:pic>
        <p:nvPicPr>
          <p:cNvPr id="759" name="king-saul_30.jpeg" descr="king-saul_30.jpeg"/>
          <p:cNvPicPr>
            <a:picLocks noChangeAspect="1"/>
          </p:cNvPicPr>
          <p:nvPr/>
        </p:nvPicPr>
        <p:blipFill>
          <a:blip r:embed="rId2"/>
          <a:stretch>
            <a:fillRect/>
          </a:stretch>
        </p:blipFill>
        <p:spPr>
          <a:xfrm>
            <a:off x="5918759" y="1499058"/>
            <a:ext cx="5657031" cy="6755483"/>
          </a:xfrm>
          <a:prstGeom prst="rect">
            <a:avLst/>
          </a:prstGeom>
          <a:ln w="12700">
            <a:miter lim="400000"/>
          </a:ln>
        </p:spPr>
      </p:pic>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 name="“And Samuel said unto him, The LORD hath rent the kingdom of Israel from thee this day, and hath given it to a neighbour of thine, that is better than thou” (1 Sa. 15:28)."/>
          <p:cNvSpPr txBox="1"/>
          <p:nvPr/>
        </p:nvSpPr>
        <p:spPr>
          <a:xfrm>
            <a:off x="748537" y="1400610"/>
            <a:ext cx="4846076" cy="83976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FFFFFF"/>
                </a:solidFill>
              </a:defRPr>
            </a:pPr>
            <a:r>
              <a:t>“And Samuel said unto him, The LORD hath rent the kingdom of Israel from thee this day, and hath given it to a neighbour of thine, </a:t>
            </a:r>
            <a:r>
              <a:rPr i="1"/>
              <a:t>that is</a:t>
            </a:r>
            <a:r>
              <a:t> better than thou” (1 Sa. 15:28).</a:t>
            </a:r>
          </a:p>
        </p:txBody>
      </p:sp>
      <p:pic>
        <p:nvPicPr>
          <p:cNvPr id="762" name="king-saul_30.jpeg" descr="king-saul_30.jpeg"/>
          <p:cNvPicPr>
            <a:picLocks noChangeAspect="1"/>
          </p:cNvPicPr>
          <p:nvPr/>
        </p:nvPicPr>
        <p:blipFill>
          <a:blip r:embed="rId2"/>
          <a:stretch>
            <a:fillRect/>
          </a:stretch>
        </p:blipFill>
        <p:spPr>
          <a:xfrm>
            <a:off x="5918759" y="1499058"/>
            <a:ext cx="5657031" cy="6755483"/>
          </a:xfrm>
          <a:prstGeom prst="rect">
            <a:avLst/>
          </a:prstGeom>
          <a:ln w="12700">
            <a:miter lim="400000"/>
          </a:ln>
        </p:spPr>
      </p:pic>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Samuel killed Agag the king of the Amalekites.…"/>
          <p:cNvSpPr txBox="1"/>
          <p:nvPr/>
        </p:nvSpPr>
        <p:spPr>
          <a:xfrm>
            <a:off x="782403" y="1405770"/>
            <a:ext cx="4578318" cy="74477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Samuel killed Agag the king of the Amalekites. </a:t>
            </a:r>
          </a:p>
          <a:p>
            <a:pPr algn="l">
              <a:lnSpc>
                <a:spcPct val="110000"/>
              </a:lnSpc>
              <a:defRPr cap="none">
                <a:solidFill>
                  <a:srgbClr val="94E3FE"/>
                </a:solidFill>
              </a:defRPr>
            </a:pPr>
            <a:endParaRPr/>
          </a:p>
          <a:p>
            <a:pPr algn="l">
              <a:lnSpc>
                <a:spcPct val="110000"/>
              </a:lnSpc>
              <a:defRPr cap="none">
                <a:solidFill>
                  <a:srgbClr val="FFFFFF"/>
                </a:solidFill>
              </a:defRPr>
            </a:pPr>
            <a:r>
              <a:t>“And Samuel said, As thy sword hath made women childless, so shall thy mother be childless among women. And Samuel hewed Agag in pieces before the LORD in Gilgal” (1 Sa. 15:32-33).</a:t>
            </a:r>
          </a:p>
        </p:txBody>
      </p:sp>
      <p:pic>
        <p:nvPicPr>
          <p:cNvPr id="765" name="7b189c666beca6be77cc9cce.jpg" descr="7b189c666beca6be77cc9cce.jpg"/>
          <p:cNvPicPr>
            <a:picLocks noChangeAspect="1"/>
          </p:cNvPicPr>
          <p:nvPr/>
        </p:nvPicPr>
        <p:blipFill>
          <a:blip r:embed="rId2"/>
          <a:srcRect l="15541" r="20419"/>
          <a:stretch>
            <a:fillRect/>
          </a:stretch>
        </p:blipFill>
        <p:spPr>
          <a:xfrm>
            <a:off x="6146569" y="1560349"/>
            <a:ext cx="5974336" cy="4839463"/>
          </a:xfrm>
          <a:prstGeom prst="rect">
            <a:avLst/>
          </a:prstGeom>
          <a:ln w="12700">
            <a:miter lim="400000"/>
          </a:ln>
        </p:spPr>
      </p:pic>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DEFEAT OF THE PHILISTINES AT MICHMASH…"/>
          <p:cNvSpPr txBox="1"/>
          <p:nvPr/>
        </p:nvSpPr>
        <p:spPr>
          <a:xfrm>
            <a:off x="731603" y="1308538"/>
            <a:ext cx="4194583" cy="8613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FFFFFF"/>
                </a:solidFill>
              </a:defRPr>
            </a:pPr>
            <a:r>
              <a:t>DEFEAT OF THE PHILISTINES AT MICHMASH </a:t>
            </a:r>
          </a:p>
          <a:p>
            <a:pPr algn="l">
              <a:lnSpc>
                <a:spcPct val="110000"/>
              </a:lnSpc>
              <a:defRPr cap="none">
                <a:solidFill>
                  <a:srgbClr val="94E3FE"/>
                </a:solidFill>
              </a:defRPr>
            </a:pPr>
            <a:endParaRPr/>
          </a:p>
          <a:p>
            <a:pPr algn="l">
              <a:lnSpc>
                <a:spcPct val="110000"/>
              </a:lnSpc>
              <a:defRPr cap="none">
                <a:solidFill>
                  <a:srgbClr val="94E3FE"/>
                </a:solidFill>
              </a:defRPr>
            </a:pPr>
            <a:r>
              <a:t>After Saul reigned for two years, he chose 3,000 men as a standing army, 2,000 were with him in Michmash, and 1,000 were with Jonathan in Gibeah (1 Sa. 13:1-2).</a:t>
            </a:r>
          </a:p>
          <a:p>
            <a:pPr algn="l">
              <a:lnSpc>
                <a:spcPct val="110000"/>
              </a:lnSpc>
              <a:defRPr cap="none">
                <a:solidFill>
                  <a:srgbClr val="94E3FE"/>
                </a:solidFill>
              </a:defRPr>
            </a:pPr>
            <a:endParaRPr/>
          </a:p>
        </p:txBody>
      </p:sp>
      <p:grpSp>
        <p:nvGrpSpPr>
          <p:cNvPr id="770" name="009-israel-blank-maps.jpg"/>
          <p:cNvGrpSpPr/>
          <p:nvPr/>
        </p:nvGrpSpPr>
        <p:grpSpPr>
          <a:xfrm>
            <a:off x="5438841" y="1414377"/>
            <a:ext cx="6737055" cy="5816914"/>
            <a:chOff x="0" y="0"/>
            <a:chExt cx="6737053" cy="5816913"/>
          </a:xfrm>
        </p:grpSpPr>
        <p:pic>
          <p:nvPicPr>
            <p:cNvPr id="769" name="009-israel-blank-maps.jpg" descr="009-israel-blank-maps.jpg"/>
            <p:cNvPicPr>
              <a:picLocks noChangeAspect="1"/>
            </p:cNvPicPr>
            <p:nvPr/>
          </p:nvPicPr>
          <p:blipFill>
            <a:blip r:embed="rId2"/>
            <a:srcRect l="43444" t="12097" r="31472" b="59124"/>
            <a:stretch>
              <a:fillRect/>
            </a:stretch>
          </p:blipFill>
          <p:spPr>
            <a:xfrm>
              <a:off x="76200" y="63500"/>
              <a:ext cx="6597354" cy="5677214"/>
            </a:xfrm>
            <a:prstGeom prst="rect">
              <a:avLst/>
            </a:prstGeom>
            <a:ln>
              <a:noFill/>
            </a:ln>
            <a:effectLst/>
          </p:spPr>
        </p:pic>
        <p:pic>
          <p:nvPicPr>
            <p:cNvPr id="768" name="009-israel-blank-maps.jpg" descr="009-israel-blank-maps.jpg"/>
            <p:cNvPicPr>
              <a:picLocks/>
            </p:cNvPicPr>
            <p:nvPr/>
          </p:nvPicPr>
          <p:blipFill>
            <a:blip r:embed="rId3"/>
            <a:stretch>
              <a:fillRect/>
            </a:stretch>
          </p:blipFill>
          <p:spPr>
            <a:xfrm>
              <a:off x="0" y="-1"/>
              <a:ext cx="6737054" cy="5816915"/>
            </a:xfrm>
            <a:prstGeom prst="rect">
              <a:avLst/>
            </a:prstGeom>
            <a:effectLst/>
          </p:spPr>
        </p:pic>
      </p:grpSp>
      <p:sp>
        <p:nvSpPr>
          <p:cNvPr id="771" name="gilgal"/>
          <p:cNvSpPr txBox="1"/>
          <p:nvPr/>
        </p:nvSpPr>
        <p:spPr>
          <a:xfrm>
            <a:off x="9586007" y="3312333"/>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gilgal</a:t>
            </a:r>
          </a:p>
        </p:txBody>
      </p:sp>
      <p:sp>
        <p:nvSpPr>
          <p:cNvPr id="772" name="dead sea"/>
          <p:cNvSpPr txBox="1"/>
          <p:nvPr/>
        </p:nvSpPr>
        <p:spPr>
          <a:xfrm>
            <a:off x="10451548" y="6042300"/>
            <a:ext cx="1701739" cy="9027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800">
                <a:solidFill>
                  <a:srgbClr val="000000"/>
                </a:solidFill>
              </a:defRPr>
            </a:lvl1pPr>
          </a:lstStyle>
          <a:p>
            <a:r>
              <a:t>dead sea</a:t>
            </a:r>
          </a:p>
        </p:txBody>
      </p:sp>
      <p:sp>
        <p:nvSpPr>
          <p:cNvPr id="773" name="Jebus"/>
          <p:cNvSpPr txBox="1"/>
          <p:nvPr/>
        </p:nvSpPr>
        <p:spPr>
          <a:xfrm>
            <a:off x="6111665" y="552717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Jebus</a:t>
            </a:r>
          </a:p>
        </p:txBody>
      </p:sp>
      <p:sp>
        <p:nvSpPr>
          <p:cNvPr id="774" name="GIBEAH"/>
          <p:cNvSpPr txBox="1"/>
          <p:nvPr/>
        </p:nvSpPr>
        <p:spPr>
          <a:xfrm>
            <a:off x="6260406" y="45931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GIBEAH</a:t>
            </a:r>
          </a:p>
        </p:txBody>
      </p:sp>
      <p:sp>
        <p:nvSpPr>
          <p:cNvPr id="775" name="bethel"/>
          <p:cNvSpPr txBox="1"/>
          <p:nvPr/>
        </p:nvSpPr>
        <p:spPr>
          <a:xfrm>
            <a:off x="5844651" y="26739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bethel</a:t>
            </a:r>
          </a:p>
        </p:txBody>
      </p:sp>
      <p:sp>
        <p:nvSpPr>
          <p:cNvPr id="776" name="michmash"/>
          <p:cNvSpPr txBox="1"/>
          <p:nvPr/>
        </p:nvSpPr>
        <p:spPr>
          <a:xfrm>
            <a:off x="6671776" y="3168474"/>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michmash</a:t>
            </a:r>
          </a:p>
        </p:txBody>
      </p:sp>
      <p:sp>
        <p:nvSpPr>
          <p:cNvPr id="777" name="geba"/>
          <p:cNvSpPr txBox="1"/>
          <p:nvPr/>
        </p:nvSpPr>
        <p:spPr>
          <a:xfrm>
            <a:off x="6405227" y="3659098"/>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geba</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 name="After Jonathan attacked a Philistine garrison in Geba, the Philistines gathered a massive army of “people as the sand which is on the sea shore in multitude,” 30,000 chariots, and 6,000 calvary (1 Sa. 13:3-5). They gathered at Michmash. The Israelis were"/>
          <p:cNvSpPr txBox="1"/>
          <p:nvPr/>
        </p:nvSpPr>
        <p:spPr>
          <a:xfrm>
            <a:off x="664615" y="853678"/>
            <a:ext cx="4644978" cy="86135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After Jonathan attacked a Philistine garrison in Geba, the Philistines gathered a massive army of “people as the sand which is on the sea shore in multitude,” 30,000 chariots, and 6,000 calvary (1 Sa. 13:3-5). They gathered at Michmash. The Israelis were terrified and many fled to Gad and Gilead (1 Sa. 13:7). </a:t>
            </a:r>
          </a:p>
        </p:txBody>
      </p:sp>
      <p:grpSp>
        <p:nvGrpSpPr>
          <p:cNvPr id="782" name="009-israel-blank-maps.jpg"/>
          <p:cNvGrpSpPr/>
          <p:nvPr/>
        </p:nvGrpSpPr>
        <p:grpSpPr>
          <a:xfrm>
            <a:off x="5472708" y="554542"/>
            <a:ext cx="6782762" cy="8669916"/>
            <a:chOff x="0" y="0"/>
            <a:chExt cx="6782761" cy="8669915"/>
          </a:xfrm>
        </p:grpSpPr>
        <p:pic>
          <p:nvPicPr>
            <p:cNvPr id="781" name="009-israel-blank-maps.jpg" descr="009-israel-blank-maps.jpg"/>
            <p:cNvPicPr>
              <a:picLocks noChangeAspect="1"/>
            </p:cNvPicPr>
            <p:nvPr/>
          </p:nvPicPr>
          <p:blipFill>
            <a:blip r:embed="rId2"/>
            <a:srcRect l="43444" t="3681" r="31299" b="53077"/>
            <a:stretch>
              <a:fillRect/>
            </a:stretch>
          </p:blipFill>
          <p:spPr>
            <a:xfrm>
              <a:off x="76200" y="63500"/>
              <a:ext cx="6643062" cy="8530216"/>
            </a:xfrm>
            <a:prstGeom prst="rect">
              <a:avLst/>
            </a:prstGeom>
            <a:ln>
              <a:noFill/>
            </a:ln>
            <a:effectLst/>
          </p:spPr>
        </p:pic>
        <p:pic>
          <p:nvPicPr>
            <p:cNvPr id="780" name="009-israel-blank-maps.jpg" descr="009-israel-blank-maps.jpg"/>
            <p:cNvPicPr>
              <a:picLocks/>
            </p:cNvPicPr>
            <p:nvPr/>
          </p:nvPicPr>
          <p:blipFill>
            <a:blip r:embed="rId3"/>
            <a:stretch>
              <a:fillRect/>
            </a:stretch>
          </p:blipFill>
          <p:spPr>
            <a:xfrm>
              <a:off x="-1" y="0"/>
              <a:ext cx="6782763" cy="8669916"/>
            </a:xfrm>
            <a:prstGeom prst="rect">
              <a:avLst/>
            </a:prstGeom>
            <a:effectLst/>
          </p:spPr>
        </p:pic>
      </p:grpSp>
      <p:sp>
        <p:nvSpPr>
          <p:cNvPr id="783" name="gilgal"/>
          <p:cNvSpPr txBox="1"/>
          <p:nvPr/>
        </p:nvSpPr>
        <p:spPr>
          <a:xfrm>
            <a:off x="9619874" y="4112626"/>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gilgal</a:t>
            </a:r>
          </a:p>
        </p:txBody>
      </p:sp>
      <p:sp>
        <p:nvSpPr>
          <p:cNvPr id="784" name="dead sea"/>
          <p:cNvSpPr txBox="1"/>
          <p:nvPr/>
        </p:nvSpPr>
        <p:spPr>
          <a:xfrm>
            <a:off x="10485415" y="6842593"/>
            <a:ext cx="1701739" cy="9027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800">
                <a:solidFill>
                  <a:srgbClr val="000000"/>
                </a:solidFill>
              </a:defRPr>
            </a:lvl1pPr>
          </a:lstStyle>
          <a:p>
            <a:r>
              <a:t>dead sea</a:t>
            </a:r>
          </a:p>
        </p:txBody>
      </p:sp>
      <p:sp>
        <p:nvSpPr>
          <p:cNvPr id="785" name="jebus"/>
          <p:cNvSpPr txBox="1"/>
          <p:nvPr/>
        </p:nvSpPr>
        <p:spPr>
          <a:xfrm>
            <a:off x="6145532" y="6327471"/>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jebus</a:t>
            </a:r>
          </a:p>
        </p:txBody>
      </p:sp>
      <p:sp>
        <p:nvSpPr>
          <p:cNvPr id="786" name="GIBEAH"/>
          <p:cNvSpPr txBox="1"/>
          <p:nvPr/>
        </p:nvSpPr>
        <p:spPr>
          <a:xfrm>
            <a:off x="6294273" y="5393432"/>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GIBEAH</a:t>
            </a:r>
          </a:p>
        </p:txBody>
      </p:sp>
      <p:sp>
        <p:nvSpPr>
          <p:cNvPr id="787" name="bethel"/>
          <p:cNvSpPr txBox="1"/>
          <p:nvPr/>
        </p:nvSpPr>
        <p:spPr>
          <a:xfrm>
            <a:off x="5878518" y="3474231"/>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bethel</a:t>
            </a:r>
          </a:p>
        </p:txBody>
      </p:sp>
      <p:sp>
        <p:nvSpPr>
          <p:cNvPr id="788" name="michmash"/>
          <p:cNvSpPr txBox="1"/>
          <p:nvPr/>
        </p:nvSpPr>
        <p:spPr>
          <a:xfrm>
            <a:off x="6705643" y="3968767"/>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michmash</a:t>
            </a:r>
          </a:p>
        </p:txBody>
      </p:sp>
      <p:sp>
        <p:nvSpPr>
          <p:cNvPr id="789" name="geba"/>
          <p:cNvSpPr txBox="1"/>
          <p:nvPr/>
        </p:nvSpPr>
        <p:spPr>
          <a:xfrm>
            <a:off x="6439094" y="4459391"/>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geba</a:t>
            </a:r>
          </a:p>
        </p:txBody>
      </p:sp>
      <p:sp>
        <p:nvSpPr>
          <p:cNvPr id="790" name="gilead"/>
          <p:cNvSpPr txBox="1"/>
          <p:nvPr/>
        </p:nvSpPr>
        <p:spPr>
          <a:xfrm>
            <a:off x="9789207" y="138265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gilead</a:t>
            </a:r>
          </a:p>
        </p:txBody>
      </p:sp>
      <p:sp>
        <p:nvSpPr>
          <p:cNvPr id="791" name="gad"/>
          <p:cNvSpPr txBox="1"/>
          <p:nvPr/>
        </p:nvSpPr>
        <p:spPr>
          <a:xfrm>
            <a:off x="9416674" y="2747642"/>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gad</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1" name="009-israel-blank-maps.jpg"/>
          <p:cNvGrpSpPr/>
          <p:nvPr/>
        </p:nvGrpSpPr>
        <p:grpSpPr>
          <a:xfrm>
            <a:off x="5643230" y="981277"/>
            <a:ext cx="6891935" cy="7204134"/>
            <a:chOff x="0" y="0"/>
            <a:chExt cx="6891933" cy="7204132"/>
          </a:xfrm>
        </p:grpSpPr>
        <p:pic>
          <p:nvPicPr>
            <p:cNvPr id="360" name="009-israel-blank-maps.jpg" descr="009-israel-blank-maps.jpg"/>
            <p:cNvPicPr>
              <a:picLocks noChangeAspect="1"/>
            </p:cNvPicPr>
            <p:nvPr/>
          </p:nvPicPr>
          <p:blipFill>
            <a:blip r:embed="rId2"/>
            <a:srcRect l="41435" t="474" r="26011" b="54113"/>
            <a:stretch>
              <a:fillRect/>
            </a:stretch>
          </p:blipFill>
          <p:spPr>
            <a:xfrm>
              <a:off x="76200" y="63500"/>
              <a:ext cx="6752234" cy="7064433"/>
            </a:xfrm>
            <a:prstGeom prst="rect">
              <a:avLst/>
            </a:prstGeom>
            <a:ln>
              <a:noFill/>
            </a:ln>
            <a:effectLst/>
          </p:spPr>
        </p:pic>
        <p:pic>
          <p:nvPicPr>
            <p:cNvPr id="359" name="009-israel-blank-maps.jpg" descr="009-israel-blank-maps.jpg"/>
            <p:cNvPicPr>
              <a:picLocks/>
            </p:cNvPicPr>
            <p:nvPr/>
          </p:nvPicPr>
          <p:blipFill>
            <a:blip r:embed="rId3"/>
            <a:stretch>
              <a:fillRect/>
            </a:stretch>
          </p:blipFill>
          <p:spPr>
            <a:xfrm>
              <a:off x="-1" y="-1"/>
              <a:ext cx="6891935" cy="7204134"/>
            </a:xfrm>
            <a:prstGeom prst="rect">
              <a:avLst/>
            </a:prstGeom>
            <a:effectLst/>
          </p:spPr>
        </p:pic>
      </p:grpSp>
      <p:sp>
        <p:nvSpPr>
          <p:cNvPr id="362" name="SAMUEL’S BIRTH…"/>
          <p:cNvSpPr txBox="1"/>
          <p:nvPr/>
        </p:nvSpPr>
        <p:spPr>
          <a:xfrm>
            <a:off x="1176718" y="1199356"/>
            <a:ext cx="3786030" cy="64404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572516">
              <a:lnSpc>
                <a:spcPct val="110000"/>
              </a:lnSpc>
              <a:defRPr sz="3136" cap="none">
                <a:solidFill>
                  <a:srgbClr val="FFFFFF"/>
                </a:solidFill>
              </a:defRPr>
            </a:pPr>
            <a:r>
              <a:t>SAMUEL’S BIRTH</a:t>
            </a:r>
          </a:p>
          <a:p>
            <a:pPr algn="l" defTabSz="572516">
              <a:lnSpc>
                <a:spcPct val="110000"/>
              </a:lnSpc>
              <a:defRPr sz="3136" cap="none">
                <a:solidFill>
                  <a:srgbClr val="94E3FE"/>
                </a:solidFill>
              </a:defRPr>
            </a:pPr>
            <a:endParaRPr/>
          </a:p>
          <a:p>
            <a:pPr algn="l" defTabSz="572516">
              <a:lnSpc>
                <a:spcPct val="110000"/>
              </a:lnSpc>
              <a:defRPr sz="3136" cap="none">
                <a:solidFill>
                  <a:srgbClr val="94E3FE"/>
                </a:solidFill>
              </a:defRPr>
            </a:pPr>
            <a:r>
              <a:t>Samuel’s mother, Hannah, is one of the prominent female prayer warriors in the Old Testament times. Samuel, Israel’s best judge, was the product of a godly, praying woman.</a:t>
            </a:r>
          </a:p>
        </p:txBody>
      </p:sp>
      <p:sp>
        <p:nvSpPr>
          <p:cNvPr id="363" name="shiloh"/>
          <p:cNvSpPr txBox="1"/>
          <p:nvPr/>
        </p:nvSpPr>
        <p:spPr>
          <a:xfrm>
            <a:off x="7584833" y="1917809"/>
            <a:ext cx="136174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shiloh</a:t>
            </a:r>
          </a:p>
        </p:txBody>
      </p:sp>
      <p:sp>
        <p:nvSpPr>
          <p:cNvPr id="364" name="ramah"/>
          <p:cNvSpPr txBox="1"/>
          <p:nvPr/>
        </p:nvSpPr>
        <p:spPr>
          <a:xfrm>
            <a:off x="6956867" y="4647251"/>
            <a:ext cx="1343200"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ramah</a:t>
            </a:r>
          </a:p>
        </p:txBody>
      </p:sp>
      <p:sp>
        <p:nvSpPr>
          <p:cNvPr id="365" name="jordan"/>
          <p:cNvSpPr txBox="1"/>
          <p:nvPr/>
        </p:nvSpPr>
        <p:spPr>
          <a:xfrm rot="16392854">
            <a:off x="9973754" y="3479870"/>
            <a:ext cx="2044899" cy="6200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600">
                <a:solidFill>
                  <a:srgbClr val="000000"/>
                </a:solidFill>
              </a:defRPr>
            </a:lvl1pPr>
          </a:lstStyle>
          <a:p>
            <a:r>
              <a:t>jordan</a:t>
            </a:r>
          </a:p>
        </p:txBody>
      </p:sp>
      <p:sp>
        <p:nvSpPr>
          <p:cNvPr id="366" name="bethel"/>
          <p:cNvSpPr txBox="1"/>
          <p:nvPr/>
        </p:nvSpPr>
        <p:spPr>
          <a:xfrm>
            <a:off x="6910916" y="3767776"/>
            <a:ext cx="143510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bethel</a:t>
            </a:r>
          </a:p>
        </p:txBody>
      </p:sp>
      <p:sp>
        <p:nvSpPr>
          <p:cNvPr id="367" name="jebus"/>
          <p:cNvSpPr txBox="1"/>
          <p:nvPr/>
        </p:nvSpPr>
        <p:spPr>
          <a:xfrm>
            <a:off x="7020795" y="5966078"/>
            <a:ext cx="1215344"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jebus</a:t>
            </a:r>
          </a:p>
        </p:txBody>
      </p:sp>
      <p:sp>
        <p:nvSpPr>
          <p:cNvPr id="368" name="bethlehem"/>
          <p:cNvSpPr txBox="1"/>
          <p:nvPr/>
        </p:nvSpPr>
        <p:spPr>
          <a:xfrm>
            <a:off x="6544036" y="6413609"/>
            <a:ext cx="216886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bethlehem</a:t>
            </a:r>
          </a:p>
        </p:txBody>
      </p:sp>
      <p:sp>
        <p:nvSpPr>
          <p:cNvPr id="369" name="gilgal"/>
          <p:cNvSpPr txBox="1"/>
          <p:nvPr/>
        </p:nvSpPr>
        <p:spPr>
          <a:xfrm>
            <a:off x="9271777" y="4503317"/>
            <a:ext cx="1361580"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gilgal</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 name="As we have seen, Saul called Israel together in Gilgal (1 Sa. 13:7).…"/>
          <p:cNvSpPr txBox="1"/>
          <p:nvPr/>
        </p:nvSpPr>
        <p:spPr>
          <a:xfrm>
            <a:off x="814918" y="1417132"/>
            <a:ext cx="3966795" cy="76334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As we have seen, Saul called Israel together in Gilgal (1 Sa. 13:7). </a:t>
            </a:r>
          </a:p>
          <a:p>
            <a:pPr algn="l">
              <a:lnSpc>
                <a:spcPct val="110000"/>
              </a:lnSpc>
              <a:defRPr cap="none">
                <a:solidFill>
                  <a:srgbClr val="94E3FE"/>
                </a:solidFill>
              </a:defRPr>
            </a:pPr>
            <a:endParaRPr/>
          </a:p>
          <a:p>
            <a:pPr algn="l">
              <a:lnSpc>
                <a:spcPct val="110000"/>
              </a:lnSpc>
              <a:defRPr cap="none">
                <a:solidFill>
                  <a:srgbClr val="94E3FE"/>
                </a:solidFill>
              </a:defRPr>
            </a:pPr>
            <a:r>
              <a:t>Saul then moved to Gibeah with only about 600 men (1 Sa. 13:15). </a:t>
            </a:r>
          </a:p>
        </p:txBody>
      </p:sp>
      <p:grpSp>
        <p:nvGrpSpPr>
          <p:cNvPr id="796" name="009-israel-blank-maps.jpg"/>
          <p:cNvGrpSpPr/>
          <p:nvPr/>
        </p:nvGrpSpPr>
        <p:grpSpPr>
          <a:xfrm>
            <a:off x="5438841" y="1414377"/>
            <a:ext cx="6737055" cy="5816914"/>
            <a:chOff x="0" y="0"/>
            <a:chExt cx="6737053" cy="5816913"/>
          </a:xfrm>
        </p:grpSpPr>
        <p:pic>
          <p:nvPicPr>
            <p:cNvPr id="795" name="009-israel-blank-maps.jpg" descr="009-israel-blank-maps.jpg"/>
            <p:cNvPicPr>
              <a:picLocks noChangeAspect="1"/>
            </p:cNvPicPr>
            <p:nvPr/>
          </p:nvPicPr>
          <p:blipFill>
            <a:blip r:embed="rId2"/>
            <a:srcRect l="43444" t="12097" r="31472" b="59124"/>
            <a:stretch>
              <a:fillRect/>
            </a:stretch>
          </p:blipFill>
          <p:spPr>
            <a:xfrm>
              <a:off x="76200" y="63500"/>
              <a:ext cx="6597354" cy="5677214"/>
            </a:xfrm>
            <a:prstGeom prst="rect">
              <a:avLst/>
            </a:prstGeom>
            <a:ln>
              <a:noFill/>
            </a:ln>
            <a:effectLst/>
          </p:spPr>
        </p:pic>
        <p:pic>
          <p:nvPicPr>
            <p:cNvPr id="794" name="009-israel-blank-maps.jpg" descr="009-israel-blank-maps.jpg"/>
            <p:cNvPicPr>
              <a:picLocks/>
            </p:cNvPicPr>
            <p:nvPr/>
          </p:nvPicPr>
          <p:blipFill>
            <a:blip r:embed="rId3"/>
            <a:stretch>
              <a:fillRect/>
            </a:stretch>
          </p:blipFill>
          <p:spPr>
            <a:xfrm>
              <a:off x="0" y="-1"/>
              <a:ext cx="6737054" cy="5816915"/>
            </a:xfrm>
            <a:prstGeom prst="rect">
              <a:avLst/>
            </a:prstGeom>
            <a:effectLst/>
          </p:spPr>
        </p:pic>
      </p:grpSp>
      <p:sp>
        <p:nvSpPr>
          <p:cNvPr id="797" name="gilgal"/>
          <p:cNvSpPr txBox="1"/>
          <p:nvPr/>
        </p:nvSpPr>
        <p:spPr>
          <a:xfrm>
            <a:off x="9586007" y="3312333"/>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gilgal</a:t>
            </a:r>
          </a:p>
        </p:txBody>
      </p:sp>
      <p:sp>
        <p:nvSpPr>
          <p:cNvPr id="798" name="dead sea"/>
          <p:cNvSpPr txBox="1"/>
          <p:nvPr/>
        </p:nvSpPr>
        <p:spPr>
          <a:xfrm>
            <a:off x="10451548" y="6042300"/>
            <a:ext cx="1701739" cy="9027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800">
                <a:solidFill>
                  <a:srgbClr val="000000"/>
                </a:solidFill>
              </a:defRPr>
            </a:lvl1pPr>
          </a:lstStyle>
          <a:p>
            <a:r>
              <a:t>dead sea</a:t>
            </a:r>
          </a:p>
        </p:txBody>
      </p:sp>
      <p:sp>
        <p:nvSpPr>
          <p:cNvPr id="799" name="jebus"/>
          <p:cNvSpPr txBox="1"/>
          <p:nvPr/>
        </p:nvSpPr>
        <p:spPr>
          <a:xfrm>
            <a:off x="6111665" y="552717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jebus</a:t>
            </a:r>
          </a:p>
        </p:txBody>
      </p:sp>
      <p:sp>
        <p:nvSpPr>
          <p:cNvPr id="800" name="GIBEAH"/>
          <p:cNvSpPr txBox="1"/>
          <p:nvPr/>
        </p:nvSpPr>
        <p:spPr>
          <a:xfrm>
            <a:off x="6260406" y="45931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GIBEAH</a:t>
            </a:r>
          </a:p>
        </p:txBody>
      </p:sp>
      <p:sp>
        <p:nvSpPr>
          <p:cNvPr id="801" name="bethel"/>
          <p:cNvSpPr txBox="1"/>
          <p:nvPr/>
        </p:nvSpPr>
        <p:spPr>
          <a:xfrm>
            <a:off x="5844651" y="26739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bethel</a:t>
            </a:r>
          </a:p>
        </p:txBody>
      </p:sp>
      <p:sp>
        <p:nvSpPr>
          <p:cNvPr id="802" name="michmash"/>
          <p:cNvSpPr txBox="1"/>
          <p:nvPr/>
        </p:nvSpPr>
        <p:spPr>
          <a:xfrm>
            <a:off x="6671776" y="3168474"/>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michmash</a:t>
            </a:r>
          </a:p>
        </p:txBody>
      </p:sp>
      <p:sp>
        <p:nvSpPr>
          <p:cNvPr id="803" name="geba"/>
          <p:cNvSpPr txBox="1"/>
          <p:nvPr/>
        </p:nvSpPr>
        <p:spPr>
          <a:xfrm>
            <a:off x="6405227" y="3659098"/>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geba</a:t>
            </a: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 name="Jonathan decided to attack the Philistine garrison with his armor bearer (1 Sa. 14:1-13). His faith was in God.…"/>
          <p:cNvSpPr txBox="1"/>
          <p:nvPr/>
        </p:nvSpPr>
        <p:spPr>
          <a:xfrm>
            <a:off x="1064035" y="5953820"/>
            <a:ext cx="10500195" cy="34077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defTabSz="549148">
              <a:lnSpc>
                <a:spcPct val="110000"/>
              </a:lnSpc>
              <a:defRPr sz="3008" cap="none">
                <a:solidFill>
                  <a:srgbClr val="94E3FE"/>
                </a:solidFill>
              </a:defRPr>
            </a:pPr>
            <a:r>
              <a:t>Jonathan decided to attack the Philistine garrison with his armor bearer (1 Sa. 14:1-13). His faith was in God. </a:t>
            </a:r>
          </a:p>
          <a:p>
            <a:pPr defTabSz="549148">
              <a:lnSpc>
                <a:spcPct val="110000"/>
              </a:lnSpc>
              <a:defRPr sz="3008" cap="none">
                <a:solidFill>
                  <a:srgbClr val="94E3FE"/>
                </a:solidFill>
              </a:defRPr>
            </a:pPr>
            <a:r>
              <a:rPr>
                <a:solidFill>
                  <a:srgbClr val="FFFFFF"/>
                </a:solidFill>
              </a:rPr>
              <a:t>“And Jonathan said to the young man that bare his armour, Come, and let us go over unto the garrison of these uncircumcised: it may be that the LORD will work for us: for </a:t>
            </a:r>
            <a:r>
              <a:rPr i="1">
                <a:solidFill>
                  <a:srgbClr val="FFFFFF"/>
                </a:solidFill>
              </a:rPr>
              <a:t>there is</a:t>
            </a:r>
            <a:r>
              <a:rPr>
                <a:solidFill>
                  <a:srgbClr val="FFFFFF"/>
                </a:solidFill>
              </a:rPr>
              <a:t> no restraint to the LORD to save by many or by few” (1 Sa. 14:6).</a:t>
            </a:r>
          </a:p>
        </p:txBody>
      </p:sp>
      <p:pic>
        <p:nvPicPr>
          <p:cNvPr id="806" name="425.jpeg" descr="425.jpeg"/>
          <p:cNvPicPr>
            <a:picLocks noChangeAspect="1"/>
          </p:cNvPicPr>
          <p:nvPr/>
        </p:nvPicPr>
        <p:blipFill>
          <a:blip r:embed="rId2"/>
          <a:stretch>
            <a:fillRect/>
          </a:stretch>
        </p:blipFill>
        <p:spPr>
          <a:xfrm>
            <a:off x="1064035" y="499133"/>
            <a:ext cx="10500195" cy="5250098"/>
          </a:xfrm>
          <a:prstGeom prst="rect">
            <a:avLst/>
          </a:prstGeom>
          <a:ln w="12700">
            <a:miter lim="400000"/>
          </a:ln>
        </p:spPr>
      </p:pic>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 name="They went up the valley from Gibeah and climbed the cliff to Michmash. It was called Bozez."/>
          <p:cNvSpPr txBox="1"/>
          <p:nvPr/>
        </p:nvSpPr>
        <p:spPr>
          <a:xfrm>
            <a:off x="894979" y="1506667"/>
            <a:ext cx="4031207" cy="413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They went up the valley from Gibeah and climbed the cliff to Michmash. It was called Bozez.</a:t>
            </a:r>
          </a:p>
        </p:txBody>
      </p:sp>
      <p:grpSp>
        <p:nvGrpSpPr>
          <p:cNvPr id="811" name="009-israel-blank-maps.jpg"/>
          <p:cNvGrpSpPr/>
          <p:nvPr/>
        </p:nvGrpSpPr>
        <p:grpSpPr>
          <a:xfrm>
            <a:off x="5438841" y="1414377"/>
            <a:ext cx="6737055" cy="5816914"/>
            <a:chOff x="0" y="0"/>
            <a:chExt cx="6737053" cy="5816913"/>
          </a:xfrm>
        </p:grpSpPr>
        <p:pic>
          <p:nvPicPr>
            <p:cNvPr id="810" name="009-israel-blank-maps.jpg" descr="009-israel-blank-maps.jpg"/>
            <p:cNvPicPr>
              <a:picLocks noChangeAspect="1"/>
            </p:cNvPicPr>
            <p:nvPr/>
          </p:nvPicPr>
          <p:blipFill>
            <a:blip r:embed="rId2"/>
            <a:srcRect l="43444" t="12097" r="31472" b="59124"/>
            <a:stretch>
              <a:fillRect/>
            </a:stretch>
          </p:blipFill>
          <p:spPr>
            <a:xfrm>
              <a:off x="76200" y="63500"/>
              <a:ext cx="6597354" cy="5677214"/>
            </a:xfrm>
            <a:prstGeom prst="rect">
              <a:avLst/>
            </a:prstGeom>
            <a:ln>
              <a:noFill/>
            </a:ln>
            <a:effectLst/>
          </p:spPr>
        </p:pic>
        <p:pic>
          <p:nvPicPr>
            <p:cNvPr id="809" name="009-israel-blank-maps.jpg" descr="009-israel-blank-maps.jpg"/>
            <p:cNvPicPr>
              <a:picLocks/>
            </p:cNvPicPr>
            <p:nvPr/>
          </p:nvPicPr>
          <p:blipFill>
            <a:blip r:embed="rId3"/>
            <a:stretch>
              <a:fillRect/>
            </a:stretch>
          </p:blipFill>
          <p:spPr>
            <a:xfrm>
              <a:off x="0" y="-1"/>
              <a:ext cx="6737054" cy="5816915"/>
            </a:xfrm>
            <a:prstGeom prst="rect">
              <a:avLst/>
            </a:prstGeom>
            <a:effectLst/>
          </p:spPr>
        </p:pic>
      </p:grpSp>
      <p:sp>
        <p:nvSpPr>
          <p:cNvPr id="812" name="gilgal"/>
          <p:cNvSpPr txBox="1"/>
          <p:nvPr/>
        </p:nvSpPr>
        <p:spPr>
          <a:xfrm>
            <a:off x="9586007" y="3312333"/>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gilgal</a:t>
            </a:r>
          </a:p>
        </p:txBody>
      </p:sp>
      <p:sp>
        <p:nvSpPr>
          <p:cNvPr id="813" name="dead sea"/>
          <p:cNvSpPr txBox="1"/>
          <p:nvPr/>
        </p:nvSpPr>
        <p:spPr>
          <a:xfrm>
            <a:off x="10451548" y="6042300"/>
            <a:ext cx="1701739" cy="9027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800">
                <a:solidFill>
                  <a:srgbClr val="000000"/>
                </a:solidFill>
              </a:defRPr>
            </a:lvl1pPr>
          </a:lstStyle>
          <a:p>
            <a:r>
              <a:t>dead sea</a:t>
            </a:r>
          </a:p>
        </p:txBody>
      </p:sp>
      <p:sp>
        <p:nvSpPr>
          <p:cNvPr id="814" name="jebus"/>
          <p:cNvSpPr txBox="1"/>
          <p:nvPr/>
        </p:nvSpPr>
        <p:spPr>
          <a:xfrm>
            <a:off x="6111665" y="552717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jebus</a:t>
            </a:r>
          </a:p>
        </p:txBody>
      </p:sp>
      <p:sp>
        <p:nvSpPr>
          <p:cNvPr id="815" name="GIBEAH"/>
          <p:cNvSpPr txBox="1"/>
          <p:nvPr/>
        </p:nvSpPr>
        <p:spPr>
          <a:xfrm>
            <a:off x="6260406" y="45931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GIBEAH</a:t>
            </a:r>
          </a:p>
        </p:txBody>
      </p:sp>
      <p:sp>
        <p:nvSpPr>
          <p:cNvPr id="816" name="bethel"/>
          <p:cNvSpPr txBox="1"/>
          <p:nvPr/>
        </p:nvSpPr>
        <p:spPr>
          <a:xfrm>
            <a:off x="5844651" y="2673939"/>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bethel</a:t>
            </a:r>
          </a:p>
        </p:txBody>
      </p:sp>
      <p:sp>
        <p:nvSpPr>
          <p:cNvPr id="817" name="michmash"/>
          <p:cNvSpPr txBox="1"/>
          <p:nvPr/>
        </p:nvSpPr>
        <p:spPr>
          <a:xfrm>
            <a:off x="6671776" y="3168474"/>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michmash</a:t>
            </a:r>
          </a:p>
        </p:txBody>
      </p:sp>
      <p:sp>
        <p:nvSpPr>
          <p:cNvPr id="818" name="geba"/>
          <p:cNvSpPr txBox="1"/>
          <p:nvPr/>
        </p:nvSpPr>
        <p:spPr>
          <a:xfrm>
            <a:off x="6405227" y="3659098"/>
            <a:ext cx="170173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geba</a:t>
            </a:r>
          </a:p>
        </p:txBody>
      </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 name="After climbing up using their hands and feet, they attacked the garrison and killed about 20 of them and so frightened the Philistines that they began attacking one another and fleeing away. There was also an earthquake (1 Sa. 14:14-16)."/>
          <p:cNvSpPr txBox="1"/>
          <p:nvPr/>
        </p:nvSpPr>
        <p:spPr>
          <a:xfrm>
            <a:off x="770156" y="1218965"/>
            <a:ext cx="4331613" cy="79534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After climbing up using their hands and feet, they attacked the garrison and killed about 20 of them and so frightened the Philistines that they began attacking one another and fleeing away. There was also an earthquake (1 Sa. 14:14-16).</a:t>
            </a:r>
          </a:p>
        </p:txBody>
      </p:sp>
      <p:pic>
        <p:nvPicPr>
          <p:cNvPr id="821" name="1 samuel 14 1 23.jpg" descr="1 samuel 14 1 23.jpg"/>
          <p:cNvPicPr>
            <a:picLocks noChangeAspect="1"/>
          </p:cNvPicPr>
          <p:nvPr/>
        </p:nvPicPr>
        <p:blipFill>
          <a:blip r:embed="rId2"/>
          <a:stretch>
            <a:fillRect/>
          </a:stretch>
        </p:blipFill>
        <p:spPr>
          <a:xfrm>
            <a:off x="8546815" y="532700"/>
            <a:ext cx="3823475" cy="4705814"/>
          </a:xfrm>
          <a:prstGeom prst="rect">
            <a:avLst/>
          </a:prstGeom>
          <a:ln w="12700">
            <a:miter lim="400000"/>
          </a:ln>
        </p:spPr>
      </p:pic>
      <p:pic>
        <p:nvPicPr>
          <p:cNvPr id="822" name="1samuel-14.jpg" descr="1samuel-14.jpg"/>
          <p:cNvPicPr>
            <a:picLocks noChangeAspect="1"/>
          </p:cNvPicPr>
          <p:nvPr/>
        </p:nvPicPr>
        <p:blipFill>
          <a:blip r:embed="rId3"/>
          <a:srcRect t="6" r="2186"/>
          <a:stretch>
            <a:fillRect/>
          </a:stretch>
        </p:blipFill>
        <p:spPr>
          <a:xfrm rot="21422377">
            <a:off x="5182882" y="4030989"/>
            <a:ext cx="4027913" cy="4867057"/>
          </a:xfrm>
          <a:prstGeom prst="rect">
            <a:avLst/>
          </a:prstGeom>
          <a:ln w="12700">
            <a:miter lim="400000"/>
          </a:ln>
        </p:spPr>
      </p:pic>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The Philistines fought with one another in great confusion."/>
          <p:cNvSpPr txBox="1"/>
          <p:nvPr/>
        </p:nvSpPr>
        <p:spPr>
          <a:xfrm>
            <a:off x="901138" y="1611787"/>
            <a:ext cx="4623323" cy="59969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The Philistines fought with one another in great confusion.</a:t>
            </a:r>
          </a:p>
        </p:txBody>
      </p:sp>
      <p:pic>
        <p:nvPicPr>
          <p:cNvPr id="825" name="000191_xgaplus.jpg" descr="000191_xgaplus.jpg"/>
          <p:cNvPicPr>
            <a:picLocks noChangeAspect="1"/>
          </p:cNvPicPr>
          <p:nvPr/>
        </p:nvPicPr>
        <p:blipFill>
          <a:blip r:embed="rId2"/>
          <a:stretch>
            <a:fillRect/>
          </a:stretch>
        </p:blipFill>
        <p:spPr>
          <a:xfrm>
            <a:off x="6003232" y="571137"/>
            <a:ext cx="6169457" cy="8611326"/>
          </a:xfrm>
          <a:prstGeom prst="rect">
            <a:avLst/>
          </a:prstGeom>
          <a:ln w="12700">
            <a:miter lim="400000"/>
          </a:ln>
        </p:spPr>
      </p:pic>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 name="The narrow valley that Jonathan followed"/>
          <p:cNvSpPr txBox="1"/>
          <p:nvPr/>
        </p:nvSpPr>
        <p:spPr>
          <a:xfrm>
            <a:off x="1108791" y="7687739"/>
            <a:ext cx="10787218" cy="14742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narrow valley that Jonathan followed</a:t>
            </a:r>
          </a:p>
        </p:txBody>
      </p:sp>
      <p:pic>
        <p:nvPicPr>
          <p:cNvPr id="828" name="359852a6e7a2a7e9841ef35324e4ba8b.jpeg" descr="359852a6e7a2a7e9841ef35324e4ba8b.jpeg"/>
          <p:cNvPicPr>
            <a:picLocks noChangeAspect="1"/>
          </p:cNvPicPr>
          <p:nvPr/>
        </p:nvPicPr>
        <p:blipFill>
          <a:blip r:embed="rId2"/>
          <a:srcRect t="5028"/>
          <a:stretch>
            <a:fillRect/>
          </a:stretch>
        </p:blipFill>
        <p:spPr>
          <a:xfrm>
            <a:off x="939204" y="603210"/>
            <a:ext cx="11126578" cy="6892111"/>
          </a:xfrm>
          <a:prstGeom prst="rect">
            <a:avLst/>
          </a:prstGeom>
          <a:ln w="12700">
            <a:miter lim="400000"/>
          </a:ln>
        </p:spPr>
      </p:pic>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0" name="Michmash-and-the-Pass-aerial-from-southeast-tb010703130-bibleplaces.jpg" descr="Michmash-and-the-Pass-aerial-from-southeast-tb010703130-bibleplaces.jpg"/>
          <p:cNvPicPr>
            <a:picLocks noChangeAspect="1"/>
          </p:cNvPicPr>
          <p:nvPr/>
        </p:nvPicPr>
        <p:blipFill>
          <a:blip r:embed="rId2"/>
          <a:srcRect t="9541" b="4526"/>
          <a:stretch>
            <a:fillRect/>
          </a:stretch>
        </p:blipFill>
        <p:spPr>
          <a:xfrm>
            <a:off x="1727200" y="602136"/>
            <a:ext cx="9550378" cy="6155121"/>
          </a:xfrm>
          <a:prstGeom prst="rect">
            <a:avLst/>
          </a:prstGeom>
          <a:ln w="12700">
            <a:miter lim="400000"/>
          </a:ln>
        </p:spPr>
      </p:pic>
      <p:sp>
        <p:nvSpPr>
          <p:cNvPr id="831" name="This aerial view shows the rugged topography of the area"/>
          <p:cNvSpPr txBox="1"/>
          <p:nvPr/>
        </p:nvSpPr>
        <p:spPr>
          <a:xfrm>
            <a:off x="2061041" y="7151072"/>
            <a:ext cx="8882718" cy="17755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This aerial view shows the rugged topography of the area</a:t>
            </a:r>
          </a:p>
        </p:txBody>
      </p:sp>
      <p:sp>
        <p:nvSpPr>
          <p:cNvPr id="832" name="bozez"/>
          <p:cNvSpPr txBox="1"/>
          <p:nvPr/>
        </p:nvSpPr>
        <p:spPr>
          <a:xfrm>
            <a:off x="7537586" y="5197853"/>
            <a:ext cx="1233240"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FFFFFF"/>
                </a:solidFill>
              </a:defRPr>
            </a:lvl1pPr>
          </a:lstStyle>
          <a:p>
            <a:r>
              <a:t>bozez</a:t>
            </a:r>
          </a:p>
        </p:txBody>
      </p:sp>
      <p:sp>
        <p:nvSpPr>
          <p:cNvPr id="833" name="michmash"/>
          <p:cNvSpPr txBox="1"/>
          <p:nvPr/>
        </p:nvSpPr>
        <p:spPr>
          <a:xfrm>
            <a:off x="7524918" y="2128158"/>
            <a:ext cx="2209615" cy="520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FFFFFF"/>
                </a:solidFill>
              </a:defRPr>
            </a:lvl1pPr>
          </a:lstStyle>
          <a:p>
            <a:r>
              <a:t>michmash</a:t>
            </a:r>
          </a:p>
        </p:txBody>
      </p:sp>
      <p:sp>
        <p:nvSpPr>
          <p:cNvPr id="834" name="valley"/>
          <p:cNvSpPr txBox="1"/>
          <p:nvPr/>
        </p:nvSpPr>
        <p:spPr>
          <a:xfrm rot="2041128">
            <a:off x="4746502" y="4418140"/>
            <a:ext cx="2211912"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a:solidFill>
                  <a:srgbClr val="FFFFFF"/>
                </a:solidFill>
              </a:defRPr>
            </a:lvl1pPr>
          </a:lstStyle>
          <a:p>
            <a:r>
              <a:t>valley</a:t>
            </a:r>
          </a:p>
        </p:txBody>
      </p:sp>
      <p:sp>
        <p:nvSpPr>
          <p:cNvPr id="835" name="philistine garrison"/>
          <p:cNvSpPr txBox="1"/>
          <p:nvPr/>
        </p:nvSpPr>
        <p:spPr>
          <a:xfrm>
            <a:off x="7904027" y="4108482"/>
            <a:ext cx="2223324" cy="802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FFFFFF"/>
                </a:solidFill>
              </a:defRPr>
            </a:lvl1pPr>
          </a:lstStyle>
          <a:p>
            <a:r>
              <a:t>philistine garrison</a:t>
            </a:r>
          </a:p>
        </p:txBody>
      </p:sp>
      <p:sp>
        <p:nvSpPr>
          <p:cNvPr id="836" name="gibeah"/>
          <p:cNvSpPr txBox="1"/>
          <p:nvPr/>
        </p:nvSpPr>
        <p:spPr>
          <a:xfrm>
            <a:off x="2095491" y="3982162"/>
            <a:ext cx="1694855" cy="5582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defRPr>
            </a:lvl1pPr>
          </a:lstStyle>
          <a:p>
            <a:r>
              <a:t>gibeah</a:t>
            </a:r>
          </a:p>
        </p:txBody>
      </p:sp>
      <p:sp>
        <p:nvSpPr>
          <p:cNvPr id="837" name="Line"/>
          <p:cNvSpPr/>
          <p:nvPr/>
        </p:nvSpPr>
        <p:spPr>
          <a:xfrm flipH="1">
            <a:off x="1926487" y="4521092"/>
            <a:ext cx="660985" cy="300817"/>
          </a:xfrm>
          <a:prstGeom prst="line">
            <a:avLst/>
          </a:prstGeom>
          <a:ln w="762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838" name="© BiblePlaces.com"/>
          <p:cNvSpPr txBox="1"/>
          <p:nvPr/>
        </p:nvSpPr>
        <p:spPr>
          <a:xfrm>
            <a:off x="678389" y="6231921"/>
            <a:ext cx="5264559" cy="85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54990">
              <a:lnSpc>
                <a:spcPct val="110000"/>
              </a:lnSpc>
              <a:defRPr sz="2470" b="0" cap="none">
                <a:solidFill>
                  <a:srgbClr val="FFFFFF"/>
                </a:solidFill>
              </a:defRPr>
            </a:lvl1pPr>
          </a:lstStyle>
          <a:p>
            <a:r>
              <a:t>© BiblePlaces.com</a:t>
            </a:r>
          </a:p>
        </p:txBody>
      </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 name="Looking across the narrow valley toward the cliff Bozez that Jonathan and his armorbearer climbed to attack the Philistine garrison"/>
          <p:cNvSpPr txBox="1"/>
          <p:nvPr/>
        </p:nvSpPr>
        <p:spPr>
          <a:xfrm>
            <a:off x="835433" y="7553745"/>
            <a:ext cx="11333934" cy="21158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Looking across the narrow valley toward the cliff Bozez that Jonathan and his armorbearer climbed to attack the Philistine garrison</a:t>
            </a:r>
          </a:p>
        </p:txBody>
      </p:sp>
      <p:pic>
        <p:nvPicPr>
          <p:cNvPr id="841" name="IMG_9731.jpeg" descr="IMG_9731.jpeg"/>
          <p:cNvPicPr>
            <a:picLocks noChangeAspect="1"/>
          </p:cNvPicPr>
          <p:nvPr/>
        </p:nvPicPr>
        <p:blipFill>
          <a:blip r:embed="rId2"/>
          <a:srcRect t="14581" b="5016"/>
          <a:stretch>
            <a:fillRect/>
          </a:stretch>
        </p:blipFill>
        <p:spPr>
          <a:xfrm>
            <a:off x="883443" y="530240"/>
            <a:ext cx="11237983" cy="6776647"/>
          </a:xfrm>
          <a:prstGeom prst="rect">
            <a:avLst/>
          </a:prstGeom>
          <a:ln w="12700">
            <a:miter lim="400000"/>
          </a:ln>
        </p:spPr>
      </p:pic>
      <p:sp>
        <p:nvSpPr>
          <p:cNvPr id="842" name="bozez"/>
          <p:cNvSpPr txBox="1"/>
          <p:nvPr/>
        </p:nvSpPr>
        <p:spPr>
          <a:xfrm>
            <a:off x="5627563" y="4573544"/>
            <a:ext cx="1749674" cy="6319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bozez</a:t>
            </a:r>
          </a:p>
        </p:txBody>
      </p:sp>
      <p:sp>
        <p:nvSpPr>
          <p:cNvPr id="843" name="philistine garrison"/>
          <p:cNvSpPr txBox="1"/>
          <p:nvPr/>
        </p:nvSpPr>
        <p:spPr>
          <a:xfrm>
            <a:off x="6981804" y="1920163"/>
            <a:ext cx="2990056" cy="9527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000">
                <a:solidFill>
                  <a:srgbClr val="FFFFFF"/>
                </a:solidFill>
              </a:defRPr>
            </a:lvl1pPr>
          </a:lstStyle>
          <a:p>
            <a:r>
              <a:t>philistine garrison</a:t>
            </a:r>
          </a:p>
        </p:txBody>
      </p:sp>
      <p:sp>
        <p:nvSpPr>
          <p:cNvPr id="844" name="N"/>
          <p:cNvSpPr txBox="1"/>
          <p:nvPr/>
        </p:nvSpPr>
        <p:spPr>
          <a:xfrm>
            <a:off x="6270990" y="576259"/>
            <a:ext cx="462820" cy="631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N</a:t>
            </a:r>
          </a:p>
        </p:txBody>
      </p:sp>
      <p:sp>
        <p:nvSpPr>
          <p:cNvPr id="845" name="S"/>
          <p:cNvSpPr txBox="1"/>
          <p:nvPr/>
        </p:nvSpPr>
        <p:spPr>
          <a:xfrm>
            <a:off x="6284304" y="6590343"/>
            <a:ext cx="436192" cy="631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S</a:t>
            </a:r>
          </a:p>
        </p:txBody>
      </p:sp>
      <p:sp>
        <p:nvSpPr>
          <p:cNvPr id="846" name="w"/>
          <p:cNvSpPr txBox="1"/>
          <p:nvPr/>
        </p:nvSpPr>
        <p:spPr>
          <a:xfrm>
            <a:off x="939691" y="3602604"/>
            <a:ext cx="569802" cy="631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w</a:t>
            </a:r>
          </a:p>
        </p:txBody>
      </p:sp>
      <p:sp>
        <p:nvSpPr>
          <p:cNvPr id="847" name="E"/>
          <p:cNvSpPr txBox="1"/>
          <p:nvPr/>
        </p:nvSpPr>
        <p:spPr>
          <a:xfrm>
            <a:off x="11527358" y="3602604"/>
            <a:ext cx="436191" cy="631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E</a:t>
            </a:r>
          </a:p>
        </p:txBody>
      </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The cliff that Jonathan climbed is on the right"/>
          <p:cNvSpPr txBox="1"/>
          <p:nvPr/>
        </p:nvSpPr>
        <p:spPr>
          <a:xfrm>
            <a:off x="835433" y="8204457"/>
            <a:ext cx="11333934" cy="21158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cliff that Jonathan climbed is on the right</a:t>
            </a:r>
          </a:p>
        </p:txBody>
      </p:sp>
      <p:sp>
        <p:nvSpPr>
          <p:cNvPr id="850" name="bozez"/>
          <p:cNvSpPr txBox="1"/>
          <p:nvPr/>
        </p:nvSpPr>
        <p:spPr>
          <a:xfrm>
            <a:off x="5627563" y="4573544"/>
            <a:ext cx="1749674" cy="6319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bozez</a:t>
            </a:r>
          </a:p>
        </p:txBody>
      </p:sp>
      <p:sp>
        <p:nvSpPr>
          <p:cNvPr id="851" name="michmash"/>
          <p:cNvSpPr txBox="1"/>
          <p:nvPr/>
        </p:nvSpPr>
        <p:spPr>
          <a:xfrm>
            <a:off x="4342369" y="1947533"/>
            <a:ext cx="2768365" cy="631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michmash</a:t>
            </a:r>
          </a:p>
        </p:txBody>
      </p:sp>
      <p:pic>
        <p:nvPicPr>
          <p:cNvPr id="852" name="112524277_medium_1494310465.jpg" descr="112524277_medium_1494310465.jpg"/>
          <p:cNvPicPr>
            <a:picLocks noChangeAspect="1"/>
          </p:cNvPicPr>
          <p:nvPr/>
        </p:nvPicPr>
        <p:blipFill>
          <a:blip r:embed="rId2"/>
          <a:srcRect t="7944" r="124" b="5693"/>
          <a:stretch>
            <a:fillRect/>
          </a:stretch>
        </p:blipFill>
        <p:spPr>
          <a:xfrm>
            <a:off x="935037" y="685833"/>
            <a:ext cx="11134779" cy="7221120"/>
          </a:xfrm>
          <a:prstGeom prst="rect">
            <a:avLst/>
          </a:prstGeom>
          <a:ln w="12700">
            <a:miter lim="400000"/>
          </a:ln>
        </p:spPr>
      </p:pic>
      <p:sp>
        <p:nvSpPr>
          <p:cNvPr id="853" name="bozez"/>
          <p:cNvSpPr txBox="1"/>
          <p:nvPr/>
        </p:nvSpPr>
        <p:spPr>
          <a:xfrm>
            <a:off x="4201003" y="3322175"/>
            <a:ext cx="1749674" cy="6319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800">
                <a:solidFill>
                  <a:srgbClr val="FFFFFF"/>
                </a:solidFill>
              </a:defRPr>
            </a:lvl1pPr>
          </a:lstStyle>
          <a:p>
            <a:r>
              <a:t>bozez</a:t>
            </a: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 name="Saul and his 600 men came from Gilgal. Joined by many others, they won a great victory over the Philistines. “And they smote the Philistines that day from Michmash to Aijalon smiting them to Aijalon” (1 Sa. 14:20-23, 31)."/>
          <p:cNvSpPr txBox="1"/>
          <p:nvPr/>
        </p:nvSpPr>
        <p:spPr>
          <a:xfrm>
            <a:off x="788605" y="7047452"/>
            <a:ext cx="11427590" cy="22370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nSpc>
                <a:spcPct val="110000"/>
              </a:lnSpc>
              <a:defRPr sz="3000" cap="none">
                <a:solidFill>
                  <a:srgbClr val="94E3FE"/>
                </a:solidFill>
              </a:defRPr>
            </a:pPr>
            <a:r>
              <a:t>Saul and his 600 men came from Gilgal. Joined by many others, they won a great victory over the Philistines. </a:t>
            </a:r>
            <a:r>
              <a:rPr>
                <a:solidFill>
                  <a:srgbClr val="FFFFFF"/>
                </a:solidFill>
              </a:rPr>
              <a:t>“And they smote the Philistines that day from Michmash to Aijalon smiting them to Aijalon” (1 Sa. 14:20-23, 31). </a:t>
            </a:r>
          </a:p>
        </p:txBody>
      </p:sp>
      <p:pic>
        <p:nvPicPr>
          <p:cNvPr id="856" name="michmash saul's defeat philistines 1 sam 14.jpeg" descr="michmash saul's defeat philistines 1 sam 14.jpeg"/>
          <p:cNvPicPr>
            <a:picLocks noChangeAspect="1"/>
          </p:cNvPicPr>
          <p:nvPr/>
        </p:nvPicPr>
        <p:blipFill>
          <a:blip r:embed="rId2"/>
          <a:srcRect l="17178" t="32004" r="18521" b="20867"/>
          <a:stretch>
            <a:fillRect/>
          </a:stretch>
        </p:blipFill>
        <p:spPr>
          <a:xfrm>
            <a:off x="864989" y="497702"/>
            <a:ext cx="11275004" cy="6198067"/>
          </a:xfrm>
          <a:prstGeom prst="rect">
            <a:avLst/>
          </a:prstGeom>
          <a:ln w="12700">
            <a:miter lim="400000"/>
          </a:ln>
        </p:spPr>
      </p:pic>
      <p:sp>
        <p:nvSpPr>
          <p:cNvPr id="857" name="© Satellite Bible Atlas"/>
          <p:cNvSpPr txBox="1"/>
          <p:nvPr/>
        </p:nvSpPr>
        <p:spPr>
          <a:xfrm>
            <a:off x="-227544" y="6251392"/>
            <a:ext cx="5264559" cy="859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2200" cap="none">
                <a:solidFill>
                  <a:srgbClr val="FFFFFF"/>
                </a:solidFill>
              </a:defRPr>
            </a:lvl1pPr>
          </a:lstStyle>
          <a:p>
            <a:r>
              <a:t>© Satellite Bible Atlas</a:t>
            </a:r>
          </a:p>
        </p:txBody>
      </p:sp>
      <p:sp>
        <p:nvSpPr>
          <p:cNvPr id="858" name="aijalon"/>
          <p:cNvSpPr txBox="1"/>
          <p:nvPr/>
        </p:nvSpPr>
        <p:spPr>
          <a:xfrm>
            <a:off x="678513" y="4714524"/>
            <a:ext cx="2009541" cy="582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FFFFFF"/>
                </a:solidFill>
              </a:defRPr>
            </a:lvl1pPr>
          </a:lstStyle>
          <a:p>
            <a:r>
              <a:t>aijalon</a:t>
            </a:r>
          </a:p>
        </p:txBody>
      </p:sp>
      <p:sp>
        <p:nvSpPr>
          <p:cNvPr id="859" name="michmash"/>
          <p:cNvSpPr txBox="1"/>
          <p:nvPr/>
        </p:nvSpPr>
        <p:spPr>
          <a:xfrm>
            <a:off x="5893982" y="3727302"/>
            <a:ext cx="2608958"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FFFFFF"/>
                </a:solidFill>
              </a:defRPr>
            </a:lvl1pPr>
          </a:lstStyle>
          <a:p>
            <a:r>
              <a:t> michmash</a:t>
            </a:r>
          </a:p>
        </p:txBody>
      </p:sp>
      <p:sp>
        <p:nvSpPr>
          <p:cNvPr id="860" name="gilgal"/>
          <p:cNvSpPr txBox="1"/>
          <p:nvPr/>
        </p:nvSpPr>
        <p:spPr>
          <a:xfrm>
            <a:off x="10244463" y="4103754"/>
            <a:ext cx="1745358"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FFFFFF"/>
                </a:solidFill>
              </a:defRPr>
            </a:lvl1pPr>
          </a:lstStyle>
          <a:p>
            <a:r>
              <a:t>gilgal</a:t>
            </a:r>
          </a:p>
        </p:txBody>
      </p:sp>
      <p:sp>
        <p:nvSpPr>
          <p:cNvPr id="861" name="gibeah"/>
          <p:cNvSpPr txBox="1"/>
          <p:nvPr/>
        </p:nvSpPr>
        <p:spPr>
          <a:xfrm>
            <a:off x="5670190" y="5118196"/>
            <a:ext cx="1913608" cy="582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FFFFFF"/>
                </a:solidFill>
              </a:defRPr>
            </a:lvl1pPr>
          </a:lstStyle>
          <a:p>
            <a:r>
              <a:t> gibeah</a:t>
            </a:r>
          </a:p>
        </p:txBody>
      </p:sp>
      <p:sp>
        <p:nvSpPr>
          <p:cNvPr id="862" name="jerusalem"/>
          <p:cNvSpPr txBox="1"/>
          <p:nvPr/>
        </p:nvSpPr>
        <p:spPr>
          <a:xfrm>
            <a:off x="5427754" y="6092857"/>
            <a:ext cx="2897386"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FFFFFF"/>
                </a:solidFill>
              </a:defRPr>
            </a:lvl1pPr>
          </a:lstStyle>
          <a:p>
            <a:r>
              <a:t> jerusalem</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4900</Words>
  <Application>Microsoft Office PowerPoint</Application>
  <PresentationFormat>Custom</PresentationFormat>
  <Paragraphs>491</Paragraphs>
  <Slides>115</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115</vt:i4>
      </vt:variant>
    </vt:vector>
  </HeadingPairs>
  <TitlesOfParts>
    <vt:vector size="117"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Samuel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Saul, Israel’s First 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2023-06-01T22:57:13Z</dcterms:modified>
</cp:coreProperties>
</file>